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50" r:id="rId2"/>
    <p:sldId id="339" r:id="rId3"/>
    <p:sldId id="363" r:id="rId4"/>
    <p:sldId id="364" r:id="rId5"/>
    <p:sldId id="365" r:id="rId6"/>
    <p:sldId id="368" r:id="rId7"/>
    <p:sldId id="342" r:id="rId8"/>
    <p:sldId id="340" r:id="rId9"/>
    <p:sldId id="356" r:id="rId10"/>
    <p:sldId id="348" r:id="rId11"/>
    <p:sldId id="351" r:id="rId12"/>
    <p:sldId id="352" r:id="rId13"/>
    <p:sldId id="355" r:id="rId14"/>
    <p:sldId id="354" r:id="rId15"/>
    <p:sldId id="353" r:id="rId16"/>
    <p:sldId id="329" r:id="rId17"/>
    <p:sldId id="357" r:id="rId18"/>
    <p:sldId id="366" r:id="rId19"/>
    <p:sldId id="367" r:id="rId20"/>
    <p:sldId id="362" r:id="rId21"/>
  </p:sldIdLst>
  <p:sldSz cx="12188825"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710F"/>
    <a:srgbClr val="794409"/>
    <a:srgbClr val="F0932C"/>
    <a:srgbClr val="FFCC00"/>
    <a:srgbClr val="828282"/>
    <a:srgbClr val="6E90FE"/>
    <a:srgbClr val="8086FC"/>
    <a:srgbClr val="6D6DFB"/>
    <a:srgbClr val="4E78F0"/>
    <a:srgbClr val="92C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29" autoAdjust="0"/>
  </p:normalViewPr>
  <p:slideViewPr>
    <p:cSldViewPr showGuides="1">
      <p:cViewPr varScale="1">
        <p:scale>
          <a:sx n="114" d="100"/>
          <a:sy n="114" d="100"/>
        </p:scale>
        <p:origin x="474" y="10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5940A-CF3A-49A1-89FD-EB24FCB06A6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712196DC-403E-4D21-939B-4B6DCC8AA4EC}">
      <dgm:prSet phldrT="[Text]"/>
      <dgm:spPr/>
      <dgm:t>
        <a:bodyPr/>
        <a:lstStyle/>
        <a:p>
          <a:r>
            <a:rPr lang="en-GB" noProof="0" dirty="0"/>
            <a:t>Resolution measure(s)</a:t>
          </a:r>
        </a:p>
      </dgm:t>
    </dgm:pt>
    <dgm:pt modelId="{6F0EE560-E919-40AB-8948-A21210F7DBEA}" type="parTrans" cxnId="{D424846B-464C-4A03-ACBF-A3E2C9776C85}">
      <dgm:prSet/>
      <dgm:spPr/>
      <dgm:t>
        <a:bodyPr/>
        <a:lstStyle/>
        <a:p>
          <a:endParaRPr lang="de-DE"/>
        </a:p>
      </dgm:t>
    </dgm:pt>
    <dgm:pt modelId="{35474210-F5C1-4119-A32D-DEDADB0F9441}" type="sibTrans" cxnId="{D424846B-464C-4A03-ACBF-A3E2C9776C85}">
      <dgm:prSet/>
      <dgm:spPr/>
      <dgm:t>
        <a:bodyPr/>
        <a:lstStyle/>
        <a:p>
          <a:endParaRPr lang="de-DE"/>
        </a:p>
      </dgm:t>
    </dgm:pt>
    <dgm:pt modelId="{7066AA2C-6E09-4822-8346-0EAA3163E1D8}">
      <dgm:prSet phldrT="[Text]" custT="1"/>
      <dgm:spPr/>
      <dgm:t>
        <a:bodyPr/>
        <a:lstStyle/>
        <a:p>
          <a:pPr marL="88900" indent="-88900"/>
          <a:r>
            <a:rPr lang="en-GB" sz="800" noProof="0" dirty="0"/>
            <a:t>Decision to select specific resolution measures from the local resolution framework</a:t>
          </a:r>
        </a:p>
      </dgm:t>
    </dgm:pt>
    <dgm:pt modelId="{FDC285F0-5D94-4B95-97C1-AF5A39EA7E31}" type="parTrans" cxnId="{ED0484C2-5F9C-457B-AC1F-BD33B8B79DC2}">
      <dgm:prSet/>
      <dgm:spPr/>
      <dgm:t>
        <a:bodyPr/>
        <a:lstStyle/>
        <a:p>
          <a:endParaRPr lang="de-DE"/>
        </a:p>
      </dgm:t>
    </dgm:pt>
    <dgm:pt modelId="{54F488A2-0553-4966-B414-5774756B7457}" type="sibTrans" cxnId="{ED0484C2-5F9C-457B-AC1F-BD33B8B79DC2}">
      <dgm:prSet/>
      <dgm:spPr/>
      <dgm:t>
        <a:bodyPr/>
        <a:lstStyle/>
        <a:p>
          <a:endParaRPr lang="de-DE"/>
        </a:p>
      </dgm:t>
    </dgm:pt>
    <dgm:pt modelId="{BED4FE97-2243-4D17-A5FE-B9C05DED7D20}">
      <dgm:prSet phldrT="[Text]"/>
      <dgm:spPr/>
      <dgm:t>
        <a:bodyPr/>
        <a:lstStyle/>
        <a:p>
          <a:r>
            <a:rPr lang="en-GB" noProof="0" dirty="0"/>
            <a:t>Notice</a:t>
          </a:r>
        </a:p>
      </dgm:t>
    </dgm:pt>
    <dgm:pt modelId="{A098D5AB-9EC3-4CD8-B95F-A91B7A27E73D}" type="parTrans" cxnId="{9E51F163-3E4C-4C4A-9D74-B66F08B97263}">
      <dgm:prSet/>
      <dgm:spPr/>
      <dgm:t>
        <a:bodyPr/>
        <a:lstStyle/>
        <a:p>
          <a:endParaRPr lang="de-DE"/>
        </a:p>
      </dgm:t>
    </dgm:pt>
    <dgm:pt modelId="{7CE33AF6-0740-4AD1-A5FA-EC604426A49D}" type="sibTrans" cxnId="{9E51F163-3E4C-4C4A-9D74-B66F08B97263}">
      <dgm:prSet/>
      <dgm:spPr/>
      <dgm:t>
        <a:bodyPr/>
        <a:lstStyle/>
        <a:p>
          <a:endParaRPr lang="de-DE"/>
        </a:p>
      </dgm:t>
    </dgm:pt>
    <dgm:pt modelId="{E6420DAA-0E4C-4FF5-AF9C-6778D22C01A4}">
      <dgm:prSet phldrT="[Text]" custT="1"/>
      <dgm:spPr/>
      <dgm:t>
        <a:bodyPr/>
        <a:lstStyle/>
        <a:p>
          <a:pPr marL="88900" indent="-88900"/>
          <a:r>
            <a:rPr lang="en-GB" sz="800" noProof="0" dirty="0"/>
            <a:t>Swift recognition of each individual measure:</a:t>
          </a:r>
        </a:p>
      </dgm:t>
    </dgm:pt>
    <dgm:pt modelId="{1A325E67-0733-49C3-8BED-A21A0733B8FC}" type="parTrans" cxnId="{0378E96A-B67F-4085-B110-6859105D4137}">
      <dgm:prSet/>
      <dgm:spPr/>
      <dgm:t>
        <a:bodyPr/>
        <a:lstStyle/>
        <a:p>
          <a:endParaRPr lang="de-DE"/>
        </a:p>
      </dgm:t>
    </dgm:pt>
    <dgm:pt modelId="{162EB7F8-2213-447C-9D8C-68B9CCA25D6B}" type="sibTrans" cxnId="{0378E96A-B67F-4085-B110-6859105D4137}">
      <dgm:prSet/>
      <dgm:spPr/>
      <dgm:t>
        <a:bodyPr/>
        <a:lstStyle/>
        <a:p>
          <a:endParaRPr lang="de-DE"/>
        </a:p>
      </dgm:t>
    </dgm:pt>
    <dgm:pt modelId="{8F1329E1-DEB5-4677-81CC-FCC8A8F65750}">
      <dgm:prSet phldrT="[Text]"/>
      <dgm:spPr/>
      <dgm:t>
        <a:bodyPr/>
        <a:lstStyle/>
        <a:p>
          <a:r>
            <a:rPr lang="en-GB" noProof="0" dirty="0"/>
            <a:t>Cooperation</a:t>
          </a:r>
        </a:p>
      </dgm:t>
    </dgm:pt>
    <dgm:pt modelId="{890776EC-D18B-45B7-A6E1-400B32F5E2A4}" type="parTrans" cxnId="{4000B253-43CA-493C-84E9-18800F555878}">
      <dgm:prSet/>
      <dgm:spPr/>
      <dgm:t>
        <a:bodyPr/>
        <a:lstStyle/>
        <a:p>
          <a:endParaRPr lang="de-DE"/>
        </a:p>
      </dgm:t>
    </dgm:pt>
    <dgm:pt modelId="{733D572E-7F73-4EBF-B83D-FB757B5A533E}" type="sibTrans" cxnId="{4000B253-43CA-493C-84E9-18800F555878}">
      <dgm:prSet/>
      <dgm:spPr/>
      <dgm:t>
        <a:bodyPr/>
        <a:lstStyle/>
        <a:p>
          <a:endParaRPr lang="de-DE"/>
        </a:p>
      </dgm:t>
    </dgm:pt>
    <dgm:pt modelId="{5FE2DB68-3541-40A5-9829-1E11D3164A56}">
      <dgm:prSet phldrT="[Text]"/>
      <dgm:spPr/>
      <dgm:t>
        <a:bodyPr/>
        <a:lstStyle/>
        <a:p>
          <a:pPr marL="88900" indent="-88900"/>
          <a:r>
            <a:rPr lang="en-GB" noProof="0" dirty="0"/>
            <a:t>Upon recognition:</a:t>
          </a:r>
        </a:p>
      </dgm:t>
    </dgm:pt>
    <dgm:pt modelId="{45591862-4606-4EC0-89F4-D45E2C1DC41E}" type="parTrans" cxnId="{EA1AEED0-E5BE-449F-92E3-BD8774908729}">
      <dgm:prSet/>
      <dgm:spPr/>
      <dgm:t>
        <a:bodyPr/>
        <a:lstStyle/>
        <a:p>
          <a:endParaRPr lang="de-DE"/>
        </a:p>
      </dgm:t>
    </dgm:pt>
    <dgm:pt modelId="{2CFD247A-3B0B-41B5-A762-CEAE9B3351FC}" type="sibTrans" cxnId="{EA1AEED0-E5BE-449F-92E3-BD8774908729}">
      <dgm:prSet/>
      <dgm:spPr/>
      <dgm:t>
        <a:bodyPr/>
        <a:lstStyle/>
        <a:p>
          <a:endParaRPr lang="de-DE"/>
        </a:p>
      </dgm:t>
    </dgm:pt>
    <dgm:pt modelId="{AC294932-6C34-4FD5-81D6-3E1840BB5286}">
      <dgm:prSet phldrT="[Text]"/>
      <dgm:spPr/>
      <dgm:t>
        <a:bodyPr/>
        <a:lstStyle/>
        <a:p>
          <a:r>
            <a:rPr lang="en-GB" noProof="0" dirty="0"/>
            <a:t>Cooperation</a:t>
          </a:r>
        </a:p>
        <a:p>
          <a:r>
            <a:rPr lang="en-GB" noProof="0" dirty="0"/>
            <a:t>incentive</a:t>
          </a:r>
        </a:p>
      </dgm:t>
    </dgm:pt>
    <dgm:pt modelId="{3A295A41-5675-4E01-9D92-CAC3D9CCEA51}" type="parTrans" cxnId="{43C8918D-67C8-43E5-A9C9-72BF0ED395E4}">
      <dgm:prSet/>
      <dgm:spPr/>
      <dgm:t>
        <a:bodyPr/>
        <a:lstStyle/>
        <a:p>
          <a:endParaRPr lang="de-DE"/>
        </a:p>
      </dgm:t>
    </dgm:pt>
    <dgm:pt modelId="{6B78F335-8071-4CD8-83B3-20D1EF57B54F}" type="sibTrans" cxnId="{43C8918D-67C8-43E5-A9C9-72BF0ED395E4}">
      <dgm:prSet/>
      <dgm:spPr/>
      <dgm:t>
        <a:bodyPr/>
        <a:lstStyle/>
        <a:p>
          <a:endParaRPr lang="de-DE"/>
        </a:p>
      </dgm:t>
    </dgm:pt>
    <dgm:pt modelId="{CA73E9EF-ECDB-4B89-991C-D22C1F50ECB7}">
      <dgm:prSet phldrT="[Text]"/>
      <dgm:spPr/>
      <dgm:t>
        <a:bodyPr/>
        <a:lstStyle/>
        <a:p>
          <a:pPr marL="88900" indent="-88900"/>
          <a:r>
            <a:rPr lang="en-GB" noProof="0" dirty="0"/>
            <a:t>Early involvement of host authorities in resolution process facilitates recognition abroad</a:t>
          </a:r>
        </a:p>
      </dgm:t>
    </dgm:pt>
    <dgm:pt modelId="{A4A0535F-1FA2-41D8-81D0-1422DF3D828D}" type="parTrans" cxnId="{F8645EBA-4EDA-4091-AB1C-E52A9EEB58CF}">
      <dgm:prSet/>
      <dgm:spPr/>
      <dgm:t>
        <a:bodyPr/>
        <a:lstStyle/>
        <a:p>
          <a:endParaRPr lang="de-DE"/>
        </a:p>
      </dgm:t>
    </dgm:pt>
    <dgm:pt modelId="{2A82EC4E-31AE-4C58-90C0-7CABF672ECBC}" type="sibTrans" cxnId="{F8645EBA-4EDA-4091-AB1C-E52A9EEB58CF}">
      <dgm:prSet/>
      <dgm:spPr/>
      <dgm:t>
        <a:bodyPr/>
        <a:lstStyle/>
        <a:p>
          <a:endParaRPr lang="de-DE"/>
        </a:p>
      </dgm:t>
    </dgm:pt>
    <dgm:pt modelId="{B807BECD-6146-44BD-86ED-732F06898C15}">
      <dgm:prSet phldrT="[Text]"/>
      <dgm:spPr/>
      <dgm:t>
        <a:bodyPr/>
        <a:lstStyle/>
        <a:p>
          <a:pPr marL="88900" indent="-88900">
            <a:buFont typeface="Symbol" panose="05050102010706020507" pitchFamily="18" charset="2"/>
            <a:buChar char="-"/>
          </a:pPr>
          <a:r>
            <a:rPr lang="en-GB" noProof="0" dirty="0"/>
            <a:t>Implementation of measures by domestic authorities and stakeholders (e.g. courts, registers, regulators)</a:t>
          </a:r>
        </a:p>
      </dgm:t>
    </dgm:pt>
    <dgm:pt modelId="{065D438C-DDA3-414A-81C5-530219617E26}" type="parTrans" cxnId="{8DE442AB-07ED-4400-971D-1A753E105383}">
      <dgm:prSet/>
      <dgm:spPr/>
      <dgm:t>
        <a:bodyPr/>
        <a:lstStyle/>
        <a:p>
          <a:endParaRPr lang="de-DE"/>
        </a:p>
      </dgm:t>
    </dgm:pt>
    <dgm:pt modelId="{0FDE515D-1D35-4B84-9761-52CCA26AE5C4}" type="sibTrans" cxnId="{8DE442AB-07ED-4400-971D-1A753E105383}">
      <dgm:prSet/>
      <dgm:spPr/>
      <dgm:t>
        <a:bodyPr/>
        <a:lstStyle/>
        <a:p>
          <a:endParaRPr lang="de-DE"/>
        </a:p>
      </dgm:t>
    </dgm:pt>
    <dgm:pt modelId="{63CC72A5-496F-449D-9DFB-100C0D418E5F}">
      <dgm:prSet phldrT="[Text]"/>
      <dgm:spPr/>
      <dgm:t>
        <a:bodyPr/>
        <a:lstStyle/>
        <a:p>
          <a:pPr marL="88900" indent="-88900"/>
          <a:endParaRPr lang="en-GB" noProof="0" dirty="0"/>
        </a:p>
      </dgm:t>
    </dgm:pt>
    <dgm:pt modelId="{8F508204-9617-4E34-97D2-0B7734514A69}" type="parTrans" cxnId="{BB406E50-3377-40F7-B657-199B967C8781}">
      <dgm:prSet/>
      <dgm:spPr/>
      <dgm:t>
        <a:bodyPr/>
        <a:lstStyle/>
        <a:p>
          <a:endParaRPr lang="de-DE"/>
        </a:p>
      </dgm:t>
    </dgm:pt>
    <dgm:pt modelId="{21FA0901-2BD1-45E0-B600-FC9CF928D89F}" type="sibTrans" cxnId="{BB406E50-3377-40F7-B657-199B967C8781}">
      <dgm:prSet/>
      <dgm:spPr/>
      <dgm:t>
        <a:bodyPr/>
        <a:lstStyle/>
        <a:p>
          <a:endParaRPr lang="de-DE"/>
        </a:p>
      </dgm:t>
    </dgm:pt>
    <dgm:pt modelId="{694A23AF-B739-464F-89DC-BB62597A4FCA}">
      <dgm:prSet phldrT="[Text]" custT="1"/>
      <dgm:spPr/>
      <dgm:t>
        <a:bodyPr/>
        <a:lstStyle/>
        <a:p>
          <a:pPr marL="88900" indent="-88900"/>
          <a:r>
            <a:rPr lang="en-GB" sz="800" noProof="0" dirty="0"/>
            <a:t>Informed by </a:t>
          </a:r>
        </a:p>
      </dgm:t>
    </dgm:pt>
    <dgm:pt modelId="{8582F4CE-788C-4884-A68A-7B19C2EF559F}" type="parTrans" cxnId="{E59EDB7C-E036-44CF-A843-7D747626BD6B}">
      <dgm:prSet/>
      <dgm:spPr/>
      <dgm:t>
        <a:bodyPr/>
        <a:lstStyle/>
        <a:p>
          <a:endParaRPr lang="de-DE"/>
        </a:p>
      </dgm:t>
    </dgm:pt>
    <dgm:pt modelId="{9015742F-3739-4DE7-9E1B-6050D6FB36E4}" type="sibTrans" cxnId="{E59EDB7C-E036-44CF-A843-7D747626BD6B}">
      <dgm:prSet/>
      <dgm:spPr/>
      <dgm:t>
        <a:bodyPr/>
        <a:lstStyle/>
        <a:p>
          <a:endParaRPr lang="de-DE"/>
        </a:p>
      </dgm:t>
    </dgm:pt>
    <dgm:pt modelId="{927AE105-5C4D-4453-8D80-E80DF6BEF4B4}">
      <dgm:prSet phldrT="[Text]" custT="1"/>
      <dgm:spPr/>
      <dgm:t>
        <a:bodyPr/>
        <a:lstStyle/>
        <a:p>
          <a:pPr marL="88900" indent="-88900"/>
          <a:endParaRPr lang="en-GB" sz="800" noProof="0" dirty="0"/>
        </a:p>
      </dgm:t>
    </dgm:pt>
    <dgm:pt modelId="{156A543E-6D70-4E91-93C1-C03EA0CFB6E8}" type="parTrans" cxnId="{33F4938F-6991-4982-892E-529D52AD395D}">
      <dgm:prSet/>
      <dgm:spPr/>
      <dgm:t>
        <a:bodyPr/>
        <a:lstStyle/>
        <a:p>
          <a:endParaRPr lang="de-DE"/>
        </a:p>
      </dgm:t>
    </dgm:pt>
    <dgm:pt modelId="{5BF66D75-7970-4F29-8173-CA5CF64567AE}" type="sibTrans" cxnId="{33F4938F-6991-4982-892E-529D52AD395D}">
      <dgm:prSet/>
      <dgm:spPr/>
      <dgm:t>
        <a:bodyPr/>
        <a:lstStyle/>
        <a:p>
          <a:endParaRPr lang="de-DE"/>
        </a:p>
      </dgm:t>
    </dgm:pt>
    <dgm:pt modelId="{534983D1-93FB-4503-8328-4BA6A4EABE25}">
      <dgm:prSet phldrT="[Text]" custT="1"/>
      <dgm:spPr/>
      <dgm:t>
        <a:bodyPr/>
        <a:lstStyle/>
        <a:p>
          <a:pPr marL="360363" indent="-184150">
            <a:buFont typeface="Symbol" panose="05050102010706020507" pitchFamily="18" charset="2"/>
            <a:buChar char="-"/>
          </a:pPr>
          <a:r>
            <a:rPr lang="en-GB" sz="800" noProof="0" dirty="0"/>
            <a:t>Recognition unless a specific ground for refusal applies</a:t>
          </a:r>
        </a:p>
      </dgm:t>
    </dgm:pt>
    <dgm:pt modelId="{B4962541-305D-4155-8D93-6EFA4056AA3B}" type="parTrans" cxnId="{F874BF6F-A546-4735-8CF8-DF708A7E2E5B}">
      <dgm:prSet/>
      <dgm:spPr/>
      <dgm:t>
        <a:bodyPr/>
        <a:lstStyle/>
        <a:p>
          <a:endParaRPr lang="de-DE"/>
        </a:p>
      </dgm:t>
    </dgm:pt>
    <dgm:pt modelId="{3FFA1B33-CAAD-49BE-B81A-18782CEF59D5}" type="sibTrans" cxnId="{F874BF6F-A546-4735-8CF8-DF708A7E2E5B}">
      <dgm:prSet/>
      <dgm:spPr/>
      <dgm:t>
        <a:bodyPr/>
        <a:lstStyle/>
        <a:p>
          <a:endParaRPr lang="de-DE"/>
        </a:p>
      </dgm:t>
    </dgm:pt>
    <dgm:pt modelId="{28456F84-A087-4C0A-832F-F9FB89CAC356}">
      <dgm:prSet phldrT="[Text]" custT="1"/>
      <dgm:spPr/>
      <dgm:t>
        <a:bodyPr/>
        <a:lstStyle/>
        <a:p>
          <a:pPr marL="360363" indent="-184150">
            <a:buFont typeface="Symbol" panose="05050102010706020507" pitchFamily="18" charset="2"/>
            <a:buChar char="-"/>
          </a:pPr>
          <a:r>
            <a:rPr lang="en-GB" sz="800" noProof="0" dirty="0"/>
            <a:t>Presumptive recognition where a host resolution authority previously agreed to the measure as part of cooperation in the home country</a:t>
          </a:r>
        </a:p>
      </dgm:t>
    </dgm:pt>
    <dgm:pt modelId="{11FE8BE3-0A90-422C-ABCC-7C96D9DFEA63}" type="parTrans" cxnId="{64EAD7AF-4027-4851-BE6A-70A58643D47A}">
      <dgm:prSet/>
      <dgm:spPr/>
      <dgm:t>
        <a:bodyPr/>
        <a:lstStyle/>
        <a:p>
          <a:endParaRPr lang="de-DE"/>
        </a:p>
      </dgm:t>
    </dgm:pt>
    <dgm:pt modelId="{A3E1EAE9-6220-4866-A10C-B3D2EA2D2FA9}" type="sibTrans" cxnId="{64EAD7AF-4027-4851-BE6A-70A58643D47A}">
      <dgm:prSet/>
      <dgm:spPr/>
      <dgm:t>
        <a:bodyPr/>
        <a:lstStyle/>
        <a:p>
          <a:endParaRPr lang="de-DE"/>
        </a:p>
      </dgm:t>
    </dgm:pt>
    <dgm:pt modelId="{035F8833-AE10-48E7-BA2B-C06FA87BF314}">
      <dgm:prSet phldrT="[Text]" custT="1"/>
      <dgm:spPr/>
      <dgm:t>
        <a:bodyPr/>
        <a:lstStyle/>
        <a:p>
          <a:pPr marL="265113" indent="-88900">
            <a:buFont typeface="Symbol" panose="05050102010706020507" pitchFamily="18" charset="2"/>
            <a:buChar char="-"/>
          </a:pPr>
          <a:r>
            <a:rPr lang="en-GB" sz="800" noProof="0" dirty="0"/>
            <a:t>relevant (host)    authorities and stakeholders</a:t>
          </a:r>
        </a:p>
      </dgm:t>
    </dgm:pt>
    <dgm:pt modelId="{C3AE6AF0-8DF4-4F23-96CD-C9A205B5D186}" type="sibTrans" cxnId="{3C42D4E1-8E3B-47C4-BB84-FD04835C248F}">
      <dgm:prSet/>
      <dgm:spPr/>
      <dgm:t>
        <a:bodyPr/>
        <a:lstStyle/>
        <a:p>
          <a:endParaRPr lang="de-DE"/>
        </a:p>
      </dgm:t>
    </dgm:pt>
    <dgm:pt modelId="{ACEF62E1-D4B8-4C23-8B23-5A54D38487DD}" type="parTrans" cxnId="{3C42D4E1-8E3B-47C4-BB84-FD04835C248F}">
      <dgm:prSet/>
      <dgm:spPr/>
      <dgm:t>
        <a:bodyPr/>
        <a:lstStyle/>
        <a:p>
          <a:endParaRPr lang="de-DE"/>
        </a:p>
      </dgm:t>
    </dgm:pt>
    <dgm:pt modelId="{6AE1B911-787D-41D0-BCD2-D896C0DB3072}">
      <dgm:prSet phldrT="[Text]" custT="1"/>
      <dgm:spPr/>
      <dgm:t>
        <a:bodyPr/>
        <a:lstStyle/>
        <a:p>
          <a:pPr marL="265113" indent="-88900">
            <a:buFont typeface="Symbol" panose="05050102010706020507" pitchFamily="18" charset="2"/>
            <a:buChar char="-"/>
          </a:pPr>
          <a:r>
            <a:rPr lang="en-GB" sz="800" noProof="0" dirty="0"/>
            <a:t> supervisors,</a:t>
          </a:r>
        </a:p>
      </dgm:t>
    </dgm:pt>
    <dgm:pt modelId="{4DDDC69A-C18A-4E32-BE43-990DEF601507}" type="sibTrans" cxnId="{68A429B6-B101-478A-8932-F7F83A2936E5}">
      <dgm:prSet/>
      <dgm:spPr/>
      <dgm:t>
        <a:bodyPr/>
        <a:lstStyle/>
        <a:p>
          <a:endParaRPr lang="de-DE"/>
        </a:p>
      </dgm:t>
    </dgm:pt>
    <dgm:pt modelId="{C1531CDF-B6AD-4B7F-80DD-22882AAC23E7}" type="parTrans" cxnId="{68A429B6-B101-478A-8932-F7F83A2936E5}">
      <dgm:prSet/>
      <dgm:spPr/>
      <dgm:t>
        <a:bodyPr/>
        <a:lstStyle/>
        <a:p>
          <a:endParaRPr lang="de-DE"/>
        </a:p>
      </dgm:t>
    </dgm:pt>
    <dgm:pt modelId="{FC5A0021-18E0-4AA2-8AF4-04932414CFDD}">
      <dgm:prSet phldrT="[Text]" custT="1"/>
      <dgm:spPr/>
      <dgm:t>
        <a:bodyPr/>
        <a:lstStyle/>
        <a:p>
          <a:pPr marL="265113" indent="-88900">
            <a:buFont typeface="Symbol" panose="05050102010706020507" pitchFamily="18" charset="2"/>
            <a:buChar char="-"/>
          </a:pPr>
          <a:r>
            <a:rPr lang="en-GB" sz="800" noProof="0" dirty="0"/>
            <a:t> early intervention,</a:t>
          </a:r>
        </a:p>
      </dgm:t>
    </dgm:pt>
    <dgm:pt modelId="{C4262C97-FE40-47CC-9AFE-EE394227B72E}" type="sibTrans" cxnId="{5DD2609E-4D99-46AA-909D-67C83A68A1F6}">
      <dgm:prSet/>
      <dgm:spPr/>
      <dgm:t>
        <a:bodyPr/>
        <a:lstStyle/>
        <a:p>
          <a:endParaRPr lang="de-DE"/>
        </a:p>
      </dgm:t>
    </dgm:pt>
    <dgm:pt modelId="{43793A8E-4AD8-46BB-9C03-461AEB0108F0}" type="parTrans" cxnId="{5DD2609E-4D99-46AA-909D-67C83A68A1F6}">
      <dgm:prSet/>
      <dgm:spPr/>
      <dgm:t>
        <a:bodyPr/>
        <a:lstStyle/>
        <a:p>
          <a:endParaRPr lang="de-DE"/>
        </a:p>
      </dgm:t>
    </dgm:pt>
    <dgm:pt modelId="{7305EE22-7C25-446B-A49E-365AE83B633D}" type="pres">
      <dgm:prSet presAssocID="{A7D5940A-CF3A-49A1-89FD-EB24FCB06A67}" presName="cycleMatrixDiagram" presStyleCnt="0">
        <dgm:presLayoutVars>
          <dgm:chMax val="1"/>
          <dgm:dir/>
          <dgm:animLvl val="lvl"/>
          <dgm:resizeHandles val="exact"/>
        </dgm:presLayoutVars>
      </dgm:prSet>
      <dgm:spPr/>
    </dgm:pt>
    <dgm:pt modelId="{950CF06A-728C-4B85-9BCD-F1659CE6E6C7}" type="pres">
      <dgm:prSet presAssocID="{A7D5940A-CF3A-49A1-89FD-EB24FCB06A67}" presName="children" presStyleCnt="0"/>
      <dgm:spPr/>
    </dgm:pt>
    <dgm:pt modelId="{246F617B-463F-4E35-A51B-B2FF647BF008}" type="pres">
      <dgm:prSet presAssocID="{A7D5940A-CF3A-49A1-89FD-EB24FCB06A67}" presName="child1group" presStyleCnt="0"/>
      <dgm:spPr/>
    </dgm:pt>
    <dgm:pt modelId="{D84DBAA4-086F-4890-95E2-F614F2F7AFCE}" type="pres">
      <dgm:prSet presAssocID="{A7D5940A-CF3A-49A1-89FD-EB24FCB06A67}" presName="child1" presStyleLbl="bgAcc1" presStyleIdx="0" presStyleCnt="4"/>
      <dgm:spPr/>
    </dgm:pt>
    <dgm:pt modelId="{1D42B87E-8855-4C07-948B-EA097EF70B65}" type="pres">
      <dgm:prSet presAssocID="{A7D5940A-CF3A-49A1-89FD-EB24FCB06A67}" presName="child1Text" presStyleLbl="bgAcc1" presStyleIdx="0" presStyleCnt="4">
        <dgm:presLayoutVars>
          <dgm:bulletEnabled val="1"/>
        </dgm:presLayoutVars>
      </dgm:prSet>
      <dgm:spPr/>
    </dgm:pt>
    <dgm:pt modelId="{8C39C02C-EC4B-4040-A9EA-8194BA04C6A2}" type="pres">
      <dgm:prSet presAssocID="{A7D5940A-CF3A-49A1-89FD-EB24FCB06A67}" presName="child2group" presStyleCnt="0"/>
      <dgm:spPr/>
    </dgm:pt>
    <dgm:pt modelId="{4EA06B53-B4CE-4749-83AF-7AF5004209EC}" type="pres">
      <dgm:prSet presAssocID="{A7D5940A-CF3A-49A1-89FD-EB24FCB06A67}" presName="child2" presStyleLbl="bgAcc1" presStyleIdx="1" presStyleCnt="4"/>
      <dgm:spPr/>
    </dgm:pt>
    <dgm:pt modelId="{9ECA6C1D-47DD-45FE-BD4F-43143A5708C1}" type="pres">
      <dgm:prSet presAssocID="{A7D5940A-CF3A-49A1-89FD-EB24FCB06A67}" presName="child2Text" presStyleLbl="bgAcc1" presStyleIdx="1" presStyleCnt="4">
        <dgm:presLayoutVars>
          <dgm:bulletEnabled val="1"/>
        </dgm:presLayoutVars>
      </dgm:prSet>
      <dgm:spPr/>
    </dgm:pt>
    <dgm:pt modelId="{918BC931-A249-4414-8F89-78972C02745E}" type="pres">
      <dgm:prSet presAssocID="{A7D5940A-CF3A-49A1-89FD-EB24FCB06A67}" presName="child3group" presStyleCnt="0"/>
      <dgm:spPr/>
    </dgm:pt>
    <dgm:pt modelId="{E71029FC-217C-4AEA-9FA8-2D1940AE2C3F}" type="pres">
      <dgm:prSet presAssocID="{A7D5940A-CF3A-49A1-89FD-EB24FCB06A67}" presName="child3" presStyleLbl="bgAcc1" presStyleIdx="2" presStyleCnt="4"/>
      <dgm:spPr/>
    </dgm:pt>
    <dgm:pt modelId="{BFDE4808-1310-4972-B091-BF66EDEA94FB}" type="pres">
      <dgm:prSet presAssocID="{A7D5940A-CF3A-49A1-89FD-EB24FCB06A67}" presName="child3Text" presStyleLbl="bgAcc1" presStyleIdx="2" presStyleCnt="4">
        <dgm:presLayoutVars>
          <dgm:bulletEnabled val="1"/>
        </dgm:presLayoutVars>
      </dgm:prSet>
      <dgm:spPr/>
    </dgm:pt>
    <dgm:pt modelId="{F14F58BA-C530-49C8-A136-C9117B4BA907}" type="pres">
      <dgm:prSet presAssocID="{A7D5940A-CF3A-49A1-89FD-EB24FCB06A67}" presName="child4group" presStyleCnt="0"/>
      <dgm:spPr/>
    </dgm:pt>
    <dgm:pt modelId="{D443EB51-1189-4D06-B6CF-089B369EE00C}" type="pres">
      <dgm:prSet presAssocID="{A7D5940A-CF3A-49A1-89FD-EB24FCB06A67}" presName="child4" presStyleLbl="bgAcc1" presStyleIdx="3" presStyleCnt="4"/>
      <dgm:spPr/>
    </dgm:pt>
    <dgm:pt modelId="{7B4EC903-0406-4D80-B652-03F8346B7999}" type="pres">
      <dgm:prSet presAssocID="{A7D5940A-CF3A-49A1-89FD-EB24FCB06A67}" presName="child4Text" presStyleLbl="bgAcc1" presStyleIdx="3" presStyleCnt="4">
        <dgm:presLayoutVars>
          <dgm:bulletEnabled val="1"/>
        </dgm:presLayoutVars>
      </dgm:prSet>
      <dgm:spPr/>
    </dgm:pt>
    <dgm:pt modelId="{F096A1D8-DC77-467F-BD3F-07301086DFC7}" type="pres">
      <dgm:prSet presAssocID="{A7D5940A-CF3A-49A1-89FD-EB24FCB06A67}" presName="childPlaceholder" presStyleCnt="0"/>
      <dgm:spPr/>
    </dgm:pt>
    <dgm:pt modelId="{DEF6C9F3-20B1-46B8-B8BD-EC04C4266ED8}" type="pres">
      <dgm:prSet presAssocID="{A7D5940A-CF3A-49A1-89FD-EB24FCB06A67}" presName="circle" presStyleCnt="0"/>
      <dgm:spPr/>
    </dgm:pt>
    <dgm:pt modelId="{09B6DEA7-5C3A-4979-9CA4-7BB8AF5C661B}" type="pres">
      <dgm:prSet presAssocID="{A7D5940A-CF3A-49A1-89FD-EB24FCB06A67}" presName="quadrant1" presStyleLbl="node1" presStyleIdx="0" presStyleCnt="4">
        <dgm:presLayoutVars>
          <dgm:chMax val="1"/>
          <dgm:bulletEnabled val="1"/>
        </dgm:presLayoutVars>
      </dgm:prSet>
      <dgm:spPr/>
    </dgm:pt>
    <dgm:pt modelId="{51353D35-3A1A-45FF-A4EE-C74666C0B871}" type="pres">
      <dgm:prSet presAssocID="{A7D5940A-CF3A-49A1-89FD-EB24FCB06A67}" presName="quadrant2" presStyleLbl="node1" presStyleIdx="1" presStyleCnt="4">
        <dgm:presLayoutVars>
          <dgm:chMax val="1"/>
          <dgm:bulletEnabled val="1"/>
        </dgm:presLayoutVars>
      </dgm:prSet>
      <dgm:spPr/>
    </dgm:pt>
    <dgm:pt modelId="{9A1DA8FC-87F3-45CF-98CE-F73E4518330C}" type="pres">
      <dgm:prSet presAssocID="{A7D5940A-CF3A-49A1-89FD-EB24FCB06A67}" presName="quadrant3" presStyleLbl="node1" presStyleIdx="2" presStyleCnt="4">
        <dgm:presLayoutVars>
          <dgm:chMax val="1"/>
          <dgm:bulletEnabled val="1"/>
        </dgm:presLayoutVars>
      </dgm:prSet>
      <dgm:spPr/>
    </dgm:pt>
    <dgm:pt modelId="{FB9D7D65-A0C0-4F13-9B3D-8073BD8DDEBA}" type="pres">
      <dgm:prSet presAssocID="{A7D5940A-CF3A-49A1-89FD-EB24FCB06A67}" presName="quadrant4" presStyleLbl="node1" presStyleIdx="3" presStyleCnt="4">
        <dgm:presLayoutVars>
          <dgm:chMax val="1"/>
          <dgm:bulletEnabled val="1"/>
        </dgm:presLayoutVars>
      </dgm:prSet>
      <dgm:spPr/>
    </dgm:pt>
    <dgm:pt modelId="{A3959499-1F03-4ECC-9597-730AF81D140C}" type="pres">
      <dgm:prSet presAssocID="{A7D5940A-CF3A-49A1-89FD-EB24FCB06A67}" presName="quadrantPlaceholder" presStyleCnt="0"/>
      <dgm:spPr/>
    </dgm:pt>
    <dgm:pt modelId="{BCAED0C8-5766-4CA4-8F2E-DC352DBAD467}" type="pres">
      <dgm:prSet presAssocID="{A7D5940A-CF3A-49A1-89FD-EB24FCB06A67}" presName="center1" presStyleLbl="fgShp" presStyleIdx="0" presStyleCnt="2"/>
      <dgm:spPr/>
    </dgm:pt>
    <dgm:pt modelId="{8E9790A3-DB04-45C2-A2F3-00CDAE0A2CFE}" type="pres">
      <dgm:prSet presAssocID="{A7D5940A-CF3A-49A1-89FD-EB24FCB06A67}" presName="center2" presStyleLbl="fgShp" presStyleIdx="1" presStyleCnt="2"/>
      <dgm:spPr/>
    </dgm:pt>
  </dgm:ptLst>
  <dgm:cxnLst>
    <dgm:cxn modelId="{367C6808-EE8B-40A2-8D4A-DAE09F7C55BC}" type="presOf" srcId="{6AE1B911-787D-41D0-BCD2-D896C0DB3072}" destId="{D84DBAA4-086F-4890-95E2-F614F2F7AFCE}" srcOrd="0" destOrd="3" presId="urn:microsoft.com/office/officeart/2005/8/layout/cycle4"/>
    <dgm:cxn modelId="{36CC330D-DD6E-46CD-B899-AFEC3CEA8251}" type="presOf" srcId="{035F8833-AE10-48E7-BA2B-C06FA87BF314}" destId="{1D42B87E-8855-4C07-948B-EA097EF70B65}" srcOrd="1" destOrd="5" presId="urn:microsoft.com/office/officeart/2005/8/layout/cycle4"/>
    <dgm:cxn modelId="{30DD8212-86EC-4141-A62D-AFC1099080FD}" type="presOf" srcId="{035F8833-AE10-48E7-BA2B-C06FA87BF314}" destId="{D84DBAA4-086F-4890-95E2-F614F2F7AFCE}" srcOrd="0" destOrd="5" presId="urn:microsoft.com/office/officeart/2005/8/layout/cycle4"/>
    <dgm:cxn modelId="{35275E14-0D9F-4A58-9DF7-2FFC3313F4F6}" type="presOf" srcId="{8F1329E1-DEB5-4677-81CC-FCC8A8F65750}" destId="{9A1DA8FC-87F3-45CF-98CE-F73E4518330C}" srcOrd="0" destOrd="0" presId="urn:microsoft.com/office/officeart/2005/8/layout/cycle4"/>
    <dgm:cxn modelId="{79AB6316-2735-43F2-A501-3D446085A4EF}" type="presOf" srcId="{534983D1-93FB-4503-8328-4BA6A4EABE25}" destId="{9ECA6C1D-47DD-45FE-BD4F-43143A5708C1}" srcOrd="1" destOrd="1" presId="urn:microsoft.com/office/officeart/2005/8/layout/cycle4"/>
    <dgm:cxn modelId="{A8CECD30-5035-4921-BB90-712FA6F7FF9B}" type="presOf" srcId="{E6420DAA-0E4C-4FF5-AF9C-6778D22C01A4}" destId="{9ECA6C1D-47DD-45FE-BD4F-43143A5708C1}" srcOrd="1" destOrd="0" presId="urn:microsoft.com/office/officeart/2005/8/layout/cycle4"/>
    <dgm:cxn modelId="{ACEA6E32-40D5-4943-A7FB-F9E15F8C56A5}" type="presOf" srcId="{E6420DAA-0E4C-4FF5-AF9C-6778D22C01A4}" destId="{4EA06B53-B4CE-4749-83AF-7AF5004209EC}" srcOrd="0" destOrd="0" presId="urn:microsoft.com/office/officeart/2005/8/layout/cycle4"/>
    <dgm:cxn modelId="{7E43FF3D-D789-4B8E-9643-D6B7A594936E}" type="presOf" srcId="{7066AA2C-6E09-4822-8346-0EAA3163E1D8}" destId="{1D42B87E-8855-4C07-948B-EA097EF70B65}" srcOrd="1" destOrd="0" presId="urn:microsoft.com/office/officeart/2005/8/layout/cycle4"/>
    <dgm:cxn modelId="{9E51F163-3E4C-4C4A-9D74-B66F08B97263}" srcId="{A7D5940A-CF3A-49A1-89FD-EB24FCB06A67}" destId="{BED4FE97-2243-4D17-A5FE-B9C05DED7D20}" srcOrd="1" destOrd="0" parTransId="{A098D5AB-9EC3-4CD8-B95F-A91B7A27E73D}" sibTransId="{7CE33AF6-0740-4AD1-A5FA-EC604426A49D}"/>
    <dgm:cxn modelId="{0378E96A-B67F-4085-B110-6859105D4137}" srcId="{BED4FE97-2243-4D17-A5FE-B9C05DED7D20}" destId="{E6420DAA-0E4C-4FF5-AF9C-6778D22C01A4}" srcOrd="0" destOrd="0" parTransId="{1A325E67-0733-49C3-8BED-A21A0733B8FC}" sibTransId="{162EB7F8-2213-447C-9D8C-68B9CCA25D6B}"/>
    <dgm:cxn modelId="{D424846B-464C-4A03-ACBF-A3E2C9776C85}" srcId="{A7D5940A-CF3A-49A1-89FD-EB24FCB06A67}" destId="{712196DC-403E-4D21-939B-4B6DCC8AA4EC}" srcOrd="0" destOrd="0" parTransId="{6F0EE560-E919-40AB-8948-A21210F7DBEA}" sibTransId="{35474210-F5C1-4119-A32D-DEDADB0F9441}"/>
    <dgm:cxn modelId="{7C9DE96D-19E6-46B9-8F76-4054813737EB}" type="presOf" srcId="{B807BECD-6146-44BD-86ED-732F06898C15}" destId="{E71029FC-217C-4AEA-9FA8-2D1940AE2C3F}" srcOrd="0" destOrd="2" presId="urn:microsoft.com/office/officeart/2005/8/layout/cycle4"/>
    <dgm:cxn modelId="{F874BF6F-A546-4735-8CF8-DF708A7E2E5B}" srcId="{BED4FE97-2243-4D17-A5FE-B9C05DED7D20}" destId="{534983D1-93FB-4503-8328-4BA6A4EABE25}" srcOrd="1" destOrd="0" parTransId="{B4962541-305D-4155-8D93-6EFA4056AA3B}" sibTransId="{3FFA1B33-CAAD-49BE-B81A-18782CEF59D5}"/>
    <dgm:cxn modelId="{BB406E50-3377-40F7-B657-199B967C8781}" srcId="{8F1329E1-DEB5-4677-81CC-FCC8A8F65750}" destId="{63CC72A5-496F-449D-9DFB-100C0D418E5F}" srcOrd="0" destOrd="0" parTransId="{8F508204-9617-4E34-97D2-0B7734514A69}" sibTransId="{21FA0901-2BD1-45E0-B600-FC9CF928D89F}"/>
    <dgm:cxn modelId="{F02D8851-FC34-46F6-9D54-42B27EF772DE}" type="presOf" srcId="{A7D5940A-CF3A-49A1-89FD-EB24FCB06A67}" destId="{7305EE22-7C25-446B-A49E-365AE83B633D}" srcOrd="0" destOrd="0" presId="urn:microsoft.com/office/officeart/2005/8/layout/cycle4"/>
    <dgm:cxn modelId="{4000B253-43CA-493C-84E9-18800F555878}" srcId="{A7D5940A-CF3A-49A1-89FD-EB24FCB06A67}" destId="{8F1329E1-DEB5-4677-81CC-FCC8A8F65750}" srcOrd="2" destOrd="0" parTransId="{890776EC-D18B-45B7-A6E1-400B32F5E2A4}" sibTransId="{733D572E-7F73-4EBF-B83D-FB757B5A533E}"/>
    <dgm:cxn modelId="{3709DF7B-CE58-47EB-A1ED-0B35F1C1785A}" type="presOf" srcId="{FC5A0021-18E0-4AA2-8AF4-04932414CFDD}" destId="{D84DBAA4-086F-4890-95E2-F614F2F7AFCE}" srcOrd="0" destOrd="4" presId="urn:microsoft.com/office/officeart/2005/8/layout/cycle4"/>
    <dgm:cxn modelId="{7BFD157C-1060-4F00-A796-CB311A62919C}" type="presOf" srcId="{63CC72A5-496F-449D-9DFB-100C0D418E5F}" destId="{BFDE4808-1310-4972-B091-BF66EDEA94FB}" srcOrd="1" destOrd="0" presId="urn:microsoft.com/office/officeart/2005/8/layout/cycle4"/>
    <dgm:cxn modelId="{E59EDB7C-E036-44CF-A843-7D747626BD6B}" srcId="{712196DC-403E-4D21-939B-4B6DCC8AA4EC}" destId="{694A23AF-B739-464F-89DC-BB62597A4FCA}" srcOrd="2" destOrd="0" parTransId="{8582F4CE-788C-4884-A68A-7B19C2EF559F}" sibTransId="{9015742F-3739-4DE7-9E1B-6050D6FB36E4}"/>
    <dgm:cxn modelId="{C6788680-30BB-4BEF-94CE-3EF94B6FC01F}" type="presOf" srcId="{28456F84-A087-4C0A-832F-F9FB89CAC356}" destId="{4EA06B53-B4CE-4749-83AF-7AF5004209EC}" srcOrd="0" destOrd="2" presId="urn:microsoft.com/office/officeart/2005/8/layout/cycle4"/>
    <dgm:cxn modelId="{D9E0D780-90E1-43BB-AE4E-7E9ACA9220A5}" type="presOf" srcId="{7066AA2C-6E09-4822-8346-0EAA3163E1D8}" destId="{D84DBAA4-086F-4890-95E2-F614F2F7AFCE}" srcOrd="0" destOrd="0" presId="urn:microsoft.com/office/officeart/2005/8/layout/cycle4"/>
    <dgm:cxn modelId="{CEA66784-99B6-461E-89A5-43F1A8A7CEA0}" type="presOf" srcId="{927AE105-5C4D-4453-8D80-E80DF6BEF4B4}" destId="{D84DBAA4-086F-4890-95E2-F614F2F7AFCE}" srcOrd="0" destOrd="1" presId="urn:microsoft.com/office/officeart/2005/8/layout/cycle4"/>
    <dgm:cxn modelId="{43C8918D-67C8-43E5-A9C9-72BF0ED395E4}" srcId="{A7D5940A-CF3A-49A1-89FD-EB24FCB06A67}" destId="{AC294932-6C34-4FD5-81D6-3E1840BB5286}" srcOrd="3" destOrd="0" parTransId="{3A295A41-5675-4E01-9D92-CAC3D9CCEA51}" sibTransId="{6B78F335-8071-4CD8-83B3-20D1EF57B54F}"/>
    <dgm:cxn modelId="{33F4938F-6991-4982-892E-529D52AD395D}" srcId="{712196DC-403E-4D21-939B-4B6DCC8AA4EC}" destId="{927AE105-5C4D-4453-8D80-E80DF6BEF4B4}" srcOrd="1" destOrd="0" parTransId="{156A543E-6D70-4E91-93C1-C03EA0CFB6E8}" sibTransId="{5BF66D75-7970-4F29-8173-CA5CF64567AE}"/>
    <dgm:cxn modelId="{0CB8769A-4975-46EE-A237-313E54486371}" type="presOf" srcId="{6AE1B911-787D-41D0-BCD2-D896C0DB3072}" destId="{1D42B87E-8855-4C07-948B-EA097EF70B65}" srcOrd="1" destOrd="3" presId="urn:microsoft.com/office/officeart/2005/8/layout/cycle4"/>
    <dgm:cxn modelId="{85933D9B-5FCA-45F5-9F51-9FAC53AFEC36}" type="presOf" srcId="{63CC72A5-496F-449D-9DFB-100C0D418E5F}" destId="{E71029FC-217C-4AEA-9FA8-2D1940AE2C3F}" srcOrd="0" destOrd="0" presId="urn:microsoft.com/office/officeart/2005/8/layout/cycle4"/>
    <dgm:cxn modelId="{BC20889B-47D0-48DA-9C27-3A4BAA40792C}" type="presOf" srcId="{534983D1-93FB-4503-8328-4BA6A4EABE25}" destId="{4EA06B53-B4CE-4749-83AF-7AF5004209EC}" srcOrd="0" destOrd="1" presId="urn:microsoft.com/office/officeart/2005/8/layout/cycle4"/>
    <dgm:cxn modelId="{5DD2609E-4D99-46AA-909D-67C83A68A1F6}" srcId="{712196DC-403E-4D21-939B-4B6DCC8AA4EC}" destId="{FC5A0021-18E0-4AA2-8AF4-04932414CFDD}" srcOrd="4" destOrd="0" parTransId="{43793A8E-4AD8-46BB-9C03-461AEB0108F0}" sibTransId="{C4262C97-FE40-47CC-9AFE-EE394227B72E}"/>
    <dgm:cxn modelId="{7B560DAB-8CBB-4FC7-A216-36325B4C9ED7}" type="presOf" srcId="{B807BECD-6146-44BD-86ED-732F06898C15}" destId="{BFDE4808-1310-4972-B091-BF66EDEA94FB}" srcOrd="1" destOrd="2" presId="urn:microsoft.com/office/officeart/2005/8/layout/cycle4"/>
    <dgm:cxn modelId="{8DE442AB-07ED-4400-971D-1A753E105383}" srcId="{8F1329E1-DEB5-4677-81CC-FCC8A8F65750}" destId="{B807BECD-6146-44BD-86ED-732F06898C15}" srcOrd="2" destOrd="0" parTransId="{065D438C-DDA3-414A-81C5-530219617E26}" sibTransId="{0FDE515D-1D35-4B84-9761-52CCA26AE5C4}"/>
    <dgm:cxn modelId="{DB7FA1AD-4D20-4337-AC74-35E093732627}" type="presOf" srcId="{28456F84-A087-4C0A-832F-F9FB89CAC356}" destId="{9ECA6C1D-47DD-45FE-BD4F-43143A5708C1}" srcOrd="1" destOrd="2" presId="urn:microsoft.com/office/officeart/2005/8/layout/cycle4"/>
    <dgm:cxn modelId="{255F3FAE-771A-46F7-9F98-3F216DCC6801}" type="presOf" srcId="{BED4FE97-2243-4D17-A5FE-B9C05DED7D20}" destId="{51353D35-3A1A-45FF-A4EE-C74666C0B871}" srcOrd="0" destOrd="0" presId="urn:microsoft.com/office/officeart/2005/8/layout/cycle4"/>
    <dgm:cxn modelId="{11147DAF-B669-4784-A4F3-C519B7206430}" type="presOf" srcId="{712196DC-403E-4D21-939B-4B6DCC8AA4EC}" destId="{09B6DEA7-5C3A-4979-9CA4-7BB8AF5C661B}" srcOrd="0" destOrd="0" presId="urn:microsoft.com/office/officeart/2005/8/layout/cycle4"/>
    <dgm:cxn modelId="{068A9BAF-3907-46D9-ABF3-7C7F3038CB31}" type="presOf" srcId="{AC294932-6C34-4FD5-81D6-3E1840BB5286}" destId="{FB9D7D65-A0C0-4F13-9B3D-8073BD8DDEBA}" srcOrd="0" destOrd="0" presId="urn:microsoft.com/office/officeart/2005/8/layout/cycle4"/>
    <dgm:cxn modelId="{64EAD7AF-4027-4851-BE6A-70A58643D47A}" srcId="{BED4FE97-2243-4D17-A5FE-B9C05DED7D20}" destId="{28456F84-A087-4C0A-832F-F9FB89CAC356}" srcOrd="2" destOrd="0" parTransId="{11FE8BE3-0A90-422C-ABCC-7C96D9DFEA63}" sibTransId="{A3E1EAE9-6220-4866-A10C-B3D2EA2D2FA9}"/>
    <dgm:cxn modelId="{68A429B6-B101-478A-8932-F7F83A2936E5}" srcId="{712196DC-403E-4D21-939B-4B6DCC8AA4EC}" destId="{6AE1B911-787D-41D0-BCD2-D896C0DB3072}" srcOrd="3" destOrd="0" parTransId="{C1531CDF-B6AD-4B7F-80DD-22882AAC23E7}" sibTransId="{4DDDC69A-C18A-4E32-BE43-990DEF601507}"/>
    <dgm:cxn modelId="{5707CFB9-BFF6-4430-8BDF-E1769F8C5134}" type="presOf" srcId="{FC5A0021-18E0-4AA2-8AF4-04932414CFDD}" destId="{1D42B87E-8855-4C07-948B-EA097EF70B65}" srcOrd="1" destOrd="4" presId="urn:microsoft.com/office/officeart/2005/8/layout/cycle4"/>
    <dgm:cxn modelId="{F8645EBA-4EDA-4091-AB1C-E52A9EEB58CF}" srcId="{AC294932-6C34-4FD5-81D6-3E1840BB5286}" destId="{CA73E9EF-ECDB-4B89-991C-D22C1F50ECB7}" srcOrd="0" destOrd="0" parTransId="{A4A0535F-1FA2-41D8-81D0-1422DF3D828D}" sibTransId="{2A82EC4E-31AE-4C58-90C0-7CABF672ECBC}"/>
    <dgm:cxn modelId="{ED0484C2-5F9C-457B-AC1F-BD33B8B79DC2}" srcId="{712196DC-403E-4D21-939B-4B6DCC8AA4EC}" destId="{7066AA2C-6E09-4822-8346-0EAA3163E1D8}" srcOrd="0" destOrd="0" parTransId="{FDC285F0-5D94-4B95-97C1-AF5A39EA7E31}" sibTransId="{54F488A2-0553-4966-B414-5774756B7457}"/>
    <dgm:cxn modelId="{81BB21C5-CD30-4EEA-B380-7A3F540D5BEE}" type="presOf" srcId="{694A23AF-B739-464F-89DC-BB62597A4FCA}" destId="{1D42B87E-8855-4C07-948B-EA097EF70B65}" srcOrd="1" destOrd="2" presId="urn:microsoft.com/office/officeart/2005/8/layout/cycle4"/>
    <dgm:cxn modelId="{88AF89CA-741D-4916-8E06-1DB389EFDF74}" type="presOf" srcId="{927AE105-5C4D-4453-8D80-E80DF6BEF4B4}" destId="{1D42B87E-8855-4C07-948B-EA097EF70B65}" srcOrd="1" destOrd="1" presId="urn:microsoft.com/office/officeart/2005/8/layout/cycle4"/>
    <dgm:cxn modelId="{838123CE-8EBC-4769-B2AF-03630854C6F8}" type="presOf" srcId="{5FE2DB68-3541-40A5-9829-1E11D3164A56}" destId="{BFDE4808-1310-4972-B091-BF66EDEA94FB}" srcOrd="1" destOrd="1" presId="urn:microsoft.com/office/officeart/2005/8/layout/cycle4"/>
    <dgm:cxn modelId="{EA1AEED0-E5BE-449F-92E3-BD8774908729}" srcId="{8F1329E1-DEB5-4677-81CC-FCC8A8F65750}" destId="{5FE2DB68-3541-40A5-9829-1E11D3164A56}" srcOrd="1" destOrd="0" parTransId="{45591862-4606-4EC0-89F4-D45E2C1DC41E}" sibTransId="{2CFD247A-3B0B-41B5-A762-CEAE9B3351FC}"/>
    <dgm:cxn modelId="{1A50A1D7-D88E-442B-A776-33AE50279C2C}" type="presOf" srcId="{5FE2DB68-3541-40A5-9829-1E11D3164A56}" destId="{E71029FC-217C-4AEA-9FA8-2D1940AE2C3F}" srcOrd="0" destOrd="1" presId="urn:microsoft.com/office/officeart/2005/8/layout/cycle4"/>
    <dgm:cxn modelId="{3C42D4E1-8E3B-47C4-BB84-FD04835C248F}" srcId="{712196DC-403E-4D21-939B-4B6DCC8AA4EC}" destId="{035F8833-AE10-48E7-BA2B-C06FA87BF314}" srcOrd="5" destOrd="0" parTransId="{ACEF62E1-D4B8-4C23-8B23-5A54D38487DD}" sibTransId="{C3AE6AF0-8DF4-4F23-96CD-C9A205B5D186}"/>
    <dgm:cxn modelId="{F60F71E6-2C15-4D1F-82EA-04525EB19503}" type="presOf" srcId="{694A23AF-B739-464F-89DC-BB62597A4FCA}" destId="{D84DBAA4-086F-4890-95E2-F614F2F7AFCE}" srcOrd="0" destOrd="2" presId="urn:microsoft.com/office/officeart/2005/8/layout/cycle4"/>
    <dgm:cxn modelId="{7E8A33F3-A038-4789-84D6-C68B168F2691}" type="presOf" srcId="{CA73E9EF-ECDB-4B89-991C-D22C1F50ECB7}" destId="{D443EB51-1189-4D06-B6CF-089B369EE00C}" srcOrd="0" destOrd="0" presId="urn:microsoft.com/office/officeart/2005/8/layout/cycle4"/>
    <dgm:cxn modelId="{9351AEFA-E6F1-42F4-A02A-D5FE44A523D9}" type="presOf" srcId="{CA73E9EF-ECDB-4B89-991C-D22C1F50ECB7}" destId="{7B4EC903-0406-4D80-B652-03F8346B7999}" srcOrd="1" destOrd="0" presId="urn:microsoft.com/office/officeart/2005/8/layout/cycle4"/>
    <dgm:cxn modelId="{D7C667C2-CF19-498B-9689-162674D64960}" type="presParOf" srcId="{7305EE22-7C25-446B-A49E-365AE83B633D}" destId="{950CF06A-728C-4B85-9BCD-F1659CE6E6C7}" srcOrd="0" destOrd="0" presId="urn:microsoft.com/office/officeart/2005/8/layout/cycle4"/>
    <dgm:cxn modelId="{770CC626-979B-4210-869A-4F3EACDABDD6}" type="presParOf" srcId="{950CF06A-728C-4B85-9BCD-F1659CE6E6C7}" destId="{246F617B-463F-4E35-A51B-B2FF647BF008}" srcOrd="0" destOrd="0" presId="urn:microsoft.com/office/officeart/2005/8/layout/cycle4"/>
    <dgm:cxn modelId="{92AC3F97-35EF-470C-BC69-13413ECC2C3F}" type="presParOf" srcId="{246F617B-463F-4E35-A51B-B2FF647BF008}" destId="{D84DBAA4-086F-4890-95E2-F614F2F7AFCE}" srcOrd="0" destOrd="0" presId="urn:microsoft.com/office/officeart/2005/8/layout/cycle4"/>
    <dgm:cxn modelId="{BB89060A-82C9-49AB-9472-E7B766BDF6D3}" type="presParOf" srcId="{246F617B-463F-4E35-A51B-B2FF647BF008}" destId="{1D42B87E-8855-4C07-948B-EA097EF70B65}" srcOrd="1" destOrd="0" presId="urn:microsoft.com/office/officeart/2005/8/layout/cycle4"/>
    <dgm:cxn modelId="{80AD641D-E082-41C0-A634-C38B5DD5D1E5}" type="presParOf" srcId="{950CF06A-728C-4B85-9BCD-F1659CE6E6C7}" destId="{8C39C02C-EC4B-4040-A9EA-8194BA04C6A2}" srcOrd="1" destOrd="0" presId="urn:microsoft.com/office/officeart/2005/8/layout/cycle4"/>
    <dgm:cxn modelId="{C82BE1DD-7E6B-40C0-99B3-EFAD2452B490}" type="presParOf" srcId="{8C39C02C-EC4B-4040-A9EA-8194BA04C6A2}" destId="{4EA06B53-B4CE-4749-83AF-7AF5004209EC}" srcOrd="0" destOrd="0" presId="urn:microsoft.com/office/officeart/2005/8/layout/cycle4"/>
    <dgm:cxn modelId="{4508D275-0F50-409D-B499-796FAC312471}" type="presParOf" srcId="{8C39C02C-EC4B-4040-A9EA-8194BA04C6A2}" destId="{9ECA6C1D-47DD-45FE-BD4F-43143A5708C1}" srcOrd="1" destOrd="0" presId="urn:microsoft.com/office/officeart/2005/8/layout/cycle4"/>
    <dgm:cxn modelId="{B07223FE-BB08-4C99-8767-D388F7734FEC}" type="presParOf" srcId="{950CF06A-728C-4B85-9BCD-F1659CE6E6C7}" destId="{918BC931-A249-4414-8F89-78972C02745E}" srcOrd="2" destOrd="0" presId="urn:microsoft.com/office/officeart/2005/8/layout/cycle4"/>
    <dgm:cxn modelId="{71BA94F9-B019-4476-AE5E-044AD3697DA1}" type="presParOf" srcId="{918BC931-A249-4414-8F89-78972C02745E}" destId="{E71029FC-217C-4AEA-9FA8-2D1940AE2C3F}" srcOrd="0" destOrd="0" presId="urn:microsoft.com/office/officeart/2005/8/layout/cycle4"/>
    <dgm:cxn modelId="{8A10E48D-2224-4E72-8D0E-E825A4D0AB3A}" type="presParOf" srcId="{918BC931-A249-4414-8F89-78972C02745E}" destId="{BFDE4808-1310-4972-B091-BF66EDEA94FB}" srcOrd="1" destOrd="0" presId="urn:microsoft.com/office/officeart/2005/8/layout/cycle4"/>
    <dgm:cxn modelId="{B46BC94A-409D-4569-B4F8-A77465258B59}" type="presParOf" srcId="{950CF06A-728C-4B85-9BCD-F1659CE6E6C7}" destId="{F14F58BA-C530-49C8-A136-C9117B4BA907}" srcOrd="3" destOrd="0" presId="urn:microsoft.com/office/officeart/2005/8/layout/cycle4"/>
    <dgm:cxn modelId="{1F5BF45F-B027-483D-9B0F-C34D32DE118B}" type="presParOf" srcId="{F14F58BA-C530-49C8-A136-C9117B4BA907}" destId="{D443EB51-1189-4D06-B6CF-089B369EE00C}" srcOrd="0" destOrd="0" presId="urn:microsoft.com/office/officeart/2005/8/layout/cycle4"/>
    <dgm:cxn modelId="{3C9E4573-0AE9-4F78-958C-D2046DFEB5F8}" type="presParOf" srcId="{F14F58BA-C530-49C8-A136-C9117B4BA907}" destId="{7B4EC903-0406-4D80-B652-03F8346B7999}" srcOrd="1" destOrd="0" presId="urn:microsoft.com/office/officeart/2005/8/layout/cycle4"/>
    <dgm:cxn modelId="{97258A2F-37B6-48E4-BD0A-356843C82F72}" type="presParOf" srcId="{950CF06A-728C-4B85-9BCD-F1659CE6E6C7}" destId="{F096A1D8-DC77-467F-BD3F-07301086DFC7}" srcOrd="4" destOrd="0" presId="urn:microsoft.com/office/officeart/2005/8/layout/cycle4"/>
    <dgm:cxn modelId="{86214E8C-A3D0-48C3-85E5-9FAA4092597C}" type="presParOf" srcId="{7305EE22-7C25-446B-A49E-365AE83B633D}" destId="{DEF6C9F3-20B1-46B8-B8BD-EC04C4266ED8}" srcOrd="1" destOrd="0" presId="urn:microsoft.com/office/officeart/2005/8/layout/cycle4"/>
    <dgm:cxn modelId="{EDE08CA8-A948-4BBD-A67F-B15C2E5FECD2}" type="presParOf" srcId="{DEF6C9F3-20B1-46B8-B8BD-EC04C4266ED8}" destId="{09B6DEA7-5C3A-4979-9CA4-7BB8AF5C661B}" srcOrd="0" destOrd="0" presId="urn:microsoft.com/office/officeart/2005/8/layout/cycle4"/>
    <dgm:cxn modelId="{E5637CB9-8ED1-4DBE-B5D9-2838B643E021}" type="presParOf" srcId="{DEF6C9F3-20B1-46B8-B8BD-EC04C4266ED8}" destId="{51353D35-3A1A-45FF-A4EE-C74666C0B871}" srcOrd="1" destOrd="0" presId="urn:microsoft.com/office/officeart/2005/8/layout/cycle4"/>
    <dgm:cxn modelId="{CE455F12-312F-4B1C-AA82-7571F0D34DEE}" type="presParOf" srcId="{DEF6C9F3-20B1-46B8-B8BD-EC04C4266ED8}" destId="{9A1DA8FC-87F3-45CF-98CE-F73E4518330C}" srcOrd="2" destOrd="0" presId="urn:microsoft.com/office/officeart/2005/8/layout/cycle4"/>
    <dgm:cxn modelId="{1595EC41-4B83-4834-931F-1FBFB422D990}" type="presParOf" srcId="{DEF6C9F3-20B1-46B8-B8BD-EC04C4266ED8}" destId="{FB9D7D65-A0C0-4F13-9B3D-8073BD8DDEBA}" srcOrd="3" destOrd="0" presId="urn:microsoft.com/office/officeart/2005/8/layout/cycle4"/>
    <dgm:cxn modelId="{57BDB255-8D01-4B1C-BCC9-239B135838F6}" type="presParOf" srcId="{DEF6C9F3-20B1-46B8-B8BD-EC04C4266ED8}" destId="{A3959499-1F03-4ECC-9597-730AF81D140C}" srcOrd="4" destOrd="0" presId="urn:microsoft.com/office/officeart/2005/8/layout/cycle4"/>
    <dgm:cxn modelId="{9AF044C8-7B49-4DC8-8B4A-4C6F3B9D818B}" type="presParOf" srcId="{7305EE22-7C25-446B-A49E-365AE83B633D}" destId="{BCAED0C8-5766-4CA4-8F2E-DC352DBAD467}" srcOrd="2" destOrd="0" presId="urn:microsoft.com/office/officeart/2005/8/layout/cycle4"/>
    <dgm:cxn modelId="{19F072E2-6D61-4A39-B7A3-7DB950F4D34F}" type="presParOf" srcId="{7305EE22-7C25-446B-A49E-365AE83B633D}" destId="{8E9790A3-DB04-45C2-A2F3-00CDAE0A2CF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5940A-CF3A-49A1-89FD-EB24FCB06A6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712196DC-403E-4D21-939B-4B6DCC8AA4EC}">
      <dgm:prSet phldrT="[Text]"/>
      <dgm:spPr/>
      <dgm:t>
        <a:bodyPr/>
        <a:lstStyle/>
        <a:p>
          <a:r>
            <a:rPr lang="en-GB" noProof="0" dirty="0"/>
            <a:t>Resolution measure(s)</a:t>
          </a:r>
        </a:p>
      </dgm:t>
    </dgm:pt>
    <dgm:pt modelId="{6F0EE560-E919-40AB-8948-A21210F7DBEA}" type="parTrans" cxnId="{D424846B-464C-4A03-ACBF-A3E2C9776C85}">
      <dgm:prSet/>
      <dgm:spPr/>
      <dgm:t>
        <a:bodyPr/>
        <a:lstStyle/>
        <a:p>
          <a:endParaRPr lang="de-DE"/>
        </a:p>
      </dgm:t>
    </dgm:pt>
    <dgm:pt modelId="{35474210-F5C1-4119-A32D-DEDADB0F9441}" type="sibTrans" cxnId="{D424846B-464C-4A03-ACBF-A3E2C9776C85}">
      <dgm:prSet/>
      <dgm:spPr/>
      <dgm:t>
        <a:bodyPr/>
        <a:lstStyle/>
        <a:p>
          <a:endParaRPr lang="de-DE"/>
        </a:p>
      </dgm:t>
    </dgm:pt>
    <dgm:pt modelId="{7066AA2C-6E09-4822-8346-0EAA3163E1D8}">
      <dgm:prSet phldrT="[Text]" custT="1"/>
      <dgm:spPr/>
      <dgm:t>
        <a:bodyPr/>
        <a:lstStyle/>
        <a:p>
          <a:pPr marL="88900" indent="-88900"/>
          <a:r>
            <a:rPr lang="en-GB" sz="800" noProof="0" dirty="0"/>
            <a:t>Decision to apply and select specific resolution measures → limited/no judicial review</a:t>
          </a:r>
        </a:p>
      </dgm:t>
    </dgm:pt>
    <dgm:pt modelId="{FDC285F0-5D94-4B95-97C1-AF5A39EA7E31}" type="parTrans" cxnId="{ED0484C2-5F9C-457B-AC1F-BD33B8B79DC2}">
      <dgm:prSet/>
      <dgm:spPr/>
      <dgm:t>
        <a:bodyPr/>
        <a:lstStyle/>
        <a:p>
          <a:endParaRPr lang="de-DE"/>
        </a:p>
      </dgm:t>
    </dgm:pt>
    <dgm:pt modelId="{54F488A2-0553-4966-B414-5774756B7457}" type="sibTrans" cxnId="{ED0484C2-5F9C-457B-AC1F-BD33B8B79DC2}">
      <dgm:prSet/>
      <dgm:spPr/>
      <dgm:t>
        <a:bodyPr/>
        <a:lstStyle/>
        <a:p>
          <a:endParaRPr lang="de-DE"/>
        </a:p>
      </dgm:t>
    </dgm:pt>
    <dgm:pt modelId="{BED4FE97-2243-4D17-A5FE-B9C05DED7D20}">
      <dgm:prSet phldrT="[Text]"/>
      <dgm:spPr/>
      <dgm:t>
        <a:bodyPr/>
        <a:lstStyle/>
        <a:p>
          <a:r>
            <a:rPr lang="en-GB" noProof="0" dirty="0"/>
            <a:t>Notice</a:t>
          </a:r>
        </a:p>
      </dgm:t>
    </dgm:pt>
    <dgm:pt modelId="{A098D5AB-9EC3-4CD8-B95F-A91B7A27E73D}" type="parTrans" cxnId="{9E51F163-3E4C-4C4A-9D74-B66F08B97263}">
      <dgm:prSet/>
      <dgm:spPr/>
      <dgm:t>
        <a:bodyPr/>
        <a:lstStyle/>
        <a:p>
          <a:endParaRPr lang="de-DE"/>
        </a:p>
      </dgm:t>
    </dgm:pt>
    <dgm:pt modelId="{7CE33AF6-0740-4AD1-A5FA-EC604426A49D}" type="sibTrans" cxnId="{9E51F163-3E4C-4C4A-9D74-B66F08B97263}">
      <dgm:prSet/>
      <dgm:spPr/>
      <dgm:t>
        <a:bodyPr/>
        <a:lstStyle/>
        <a:p>
          <a:endParaRPr lang="de-DE"/>
        </a:p>
      </dgm:t>
    </dgm:pt>
    <dgm:pt modelId="{E6420DAA-0E4C-4FF5-AF9C-6778D22C01A4}">
      <dgm:prSet phldrT="[Text]" custT="1"/>
      <dgm:spPr/>
      <dgm:t>
        <a:bodyPr/>
        <a:lstStyle/>
        <a:p>
          <a:pPr marL="88900" indent="-88900"/>
          <a:r>
            <a:rPr lang="en-GB" sz="800" noProof="0" dirty="0"/>
            <a:t>Responding to home resolution law:</a:t>
          </a:r>
        </a:p>
      </dgm:t>
    </dgm:pt>
    <dgm:pt modelId="{1A325E67-0733-49C3-8BED-A21A0733B8FC}" type="parTrans" cxnId="{0378E96A-B67F-4085-B110-6859105D4137}">
      <dgm:prSet/>
      <dgm:spPr/>
      <dgm:t>
        <a:bodyPr/>
        <a:lstStyle/>
        <a:p>
          <a:endParaRPr lang="de-DE"/>
        </a:p>
      </dgm:t>
    </dgm:pt>
    <dgm:pt modelId="{162EB7F8-2213-447C-9D8C-68B9CCA25D6B}" type="sibTrans" cxnId="{0378E96A-B67F-4085-B110-6859105D4137}">
      <dgm:prSet/>
      <dgm:spPr/>
      <dgm:t>
        <a:bodyPr/>
        <a:lstStyle/>
        <a:p>
          <a:endParaRPr lang="de-DE"/>
        </a:p>
      </dgm:t>
    </dgm:pt>
    <dgm:pt modelId="{8F1329E1-DEB5-4677-81CC-FCC8A8F65750}">
      <dgm:prSet phldrT="[Text]"/>
      <dgm:spPr/>
      <dgm:t>
        <a:bodyPr/>
        <a:lstStyle/>
        <a:p>
          <a:r>
            <a:rPr lang="en-GB" noProof="0" dirty="0"/>
            <a:t>Cooperation incentive</a:t>
          </a:r>
        </a:p>
      </dgm:t>
    </dgm:pt>
    <dgm:pt modelId="{890776EC-D18B-45B7-A6E1-400B32F5E2A4}" type="parTrans" cxnId="{4000B253-43CA-493C-84E9-18800F555878}">
      <dgm:prSet/>
      <dgm:spPr/>
      <dgm:t>
        <a:bodyPr/>
        <a:lstStyle/>
        <a:p>
          <a:endParaRPr lang="de-DE"/>
        </a:p>
      </dgm:t>
    </dgm:pt>
    <dgm:pt modelId="{733D572E-7F73-4EBF-B83D-FB757B5A533E}" type="sibTrans" cxnId="{4000B253-43CA-493C-84E9-18800F555878}">
      <dgm:prSet/>
      <dgm:spPr/>
      <dgm:t>
        <a:bodyPr/>
        <a:lstStyle/>
        <a:p>
          <a:endParaRPr lang="de-DE"/>
        </a:p>
      </dgm:t>
    </dgm:pt>
    <dgm:pt modelId="{5FE2DB68-3541-40A5-9829-1E11D3164A56}">
      <dgm:prSet phldrT="[Text]" custT="1"/>
      <dgm:spPr/>
      <dgm:t>
        <a:bodyPr/>
        <a:lstStyle/>
        <a:p>
          <a:pPr marL="88900" indent="-88900"/>
          <a:r>
            <a:rPr lang="en-GB" sz="800" noProof="0" dirty="0"/>
            <a:t>Upon recognition:</a:t>
          </a:r>
        </a:p>
      </dgm:t>
    </dgm:pt>
    <dgm:pt modelId="{45591862-4606-4EC0-89F4-D45E2C1DC41E}" type="parTrans" cxnId="{EA1AEED0-E5BE-449F-92E3-BD8774908729}">
      <dgm:prSet/>
      <dgm:spPr/>
      <dgm:t>
        <a:bodyPr/>
        <a:lstStyle/>
        <a:p>
          <a:endParaRPr lang="de-DE"/>
        </a:p>
      </dgm:t>
    </dgm:pt>
    <dgm:pt modelId="{2CFD247A-3B0B-41B5-A762-CEAE9B3351FC}" type="sibTrans" cxnId="{EA1AEED0-E5BE-449F-92E3-BD8774908729}">
      <dgm:prSet/>
      <dgm:spPr/>
      <dgm:t>
        <a:bodyPr/>
        <a:lstStyle/>
        <a:p>
          <a:endParaRPr lang="de-DE"/>
        </a:p>
      </dgm:t>
    </dgm:pt>
    <dgm:pt modelId="{AC294932-6C34-4FD5-81D6-3E1840BB5286}">
      <dgm:prSet phldrT="[Text]"/>
      <dgm:spPr/>
      <dgm:t>
        <a:bodyPr/>
        <a:lstStyle/>
        <a:p>
          <a:r>
            <a:rPr lang="en-GB" noProof="0" dirty="0"/>
            <a:t>Cooperation incentive</a:t>
          </a:r>
        </a:p>
      </dgm:t>
    </dgm:pt>
    <dgm:pt modelId="{3A295A41-5675-4E01-9D92-CAC3D9CCEA51}" type="parTrans" cxnId="{43C8918D-67C8-43E5-A9C9-72BF0ED395E4}">
      <dgm:prSet/>
      <dgm:spPr/>
      <dgm:t>
        <a:bodyPr/>
        <a:lstStyle/>
        <a:p>
          <a:endParaRPr lang="de-DE"/>
        </a:p>
      </dgm:t>
    </dgm:pt>
    <dgm:pt modelId="{6B78F335-8071-4CD8-83B3-20D1EF57B54F}" type="sibTrans" cxnId="{43C8918D-67C8-43E5-A9C9-72BF0ED395E4}">
      <dgm:prSet/>
      <dgm:spPr/>
      <dgm:t>
        <a:bodyPr/>
        <a:lstStyle/>
        <a:p>
          <a:endParaRPr lang="de-DE"/>
        </a:p>
      </dgm:t>
    </dgm:pt>
    <dgm:pt modelId="{CA73E9EF-ECDB-4B89-991C-D22C1F50ECB7}">
      <dgm:prSet phldrT="[Text]" custT="1"/>
      <dgm:spPr/>
      <dgm:t>
        <a:bodyPr/>
        <a:lstStyle/>
        <a:p>
          <a:pPr marL="88900" indent="-88900"/>
          <a:r>
            <a:rPr lang="en-GB" sz="800" noProof="0" dirty="0"/>
            <a:t>Potentially more costly involvement of host country stakeholders in home resolution process secures centralisation</a:t>
          </a:r>
        </a:p>
      </dgm:t>
    </dgm:pt>
    <dgm:pt modelId="{A4A0535F-1FA2-41D8-81D0-1422DF3D828D}" type="parTrans" cxnId="{F8645EBA-4EDA-4091-AB1C-E52A9EEB58CF}">
      <dgm:prSet/>
      <dgm:spPr/>
      <dgm:t>
        <a:bodyPr/>
        <a:lstStyle/>
        <a:p>
          <a:endParaRPr lang="de-DE"/>
        </a:p>
      </dgm:t>
    </dgm:pt>
    <dgm:pt modelId="{2A82EC4E-31AE-4C58-90C0-7CABF672ECBC}" type="sibTrans" cxnId="{F8645EBA-4EDA-4091-AB1C-E52A9EEB58CF}">
      <dgm:prSet/>
      <dgm:spPr/>
      <dgm:t>
        <a:bodyPr/>
        <a:lstStyle/>
        <a:p>
          <a:endParaRPr lang="de-DE"/>
        </a:p>
      </dgm:t>
    </dgm:pt>
    <dgm:pt modelId="{B807BECD-6146-44BD-86ED-732F06898C15}">
      <dgm:prSet phldrT="[Text]" custT="1"/>
      <dgm:spPr/>
      <dgm:t>
        <a:bodyPr/>
        <a:lstStyle/>
        <a:p>
          <a:pPr marL="88900" indent="-88900">
            <a:buFont typeface="Symbol" panose="05050102010706020507" pitchFamily="18" charset="2"/>
            <a:buChar char="-"/>
          </a:pPr>
          <a:r>
            <a:rPr lang="en-GB" sz="800" noProof="0" dirty="0"/>
            <a:t> Compensation by home jurisdiction</a:t>
          </a:r>
        </a:p>
      </dgm:t>
    </dgm:pt>
    <dgm:pt modelId="{065D438C-DDA3-414A-81C5-530219617E26}" type="parTrans" cxnId="{8DE442AB-07ED-4400-971D-1A753E105383}">
      <dgm:prSet/>
      <dgm:spPr/>
      <dgm:t>
        <a:bodyPr/>
        <a:lstStyle/>
        <a:p>
          <a:endParaRPr lang="de-DE"/>
        </a:p>
      </dgm:t>
    </dgm:pt>
    <dgm:pt modelId="{0FDE515D-1D35-4B84-9761-52CCA26AE5C4}" type="sibTrans" cxnId="{8DE442AB-07ED-4400-971D-1A753E105383}">
      <dgm:prSet/>
      <dgm:spPr/>
      <dgm:t>
        <a:bodyPr/>
        <a:lstStyle/>
        <a:p>
          <a:endParaRPr lang="de-DE"/>
        </a:p>
      </dgm:t>
    </dgm:pt>
    <dgm:pt modelId="{63CC72A5-496F-449D-9DFB-100C0D418E5F}">
      <dgm:prSet phldrT="[Text]" custT="1"/>
      <dgm:spPr/>
      <dgm:t>
        <a:bodyPr/>
        <a:lstStyle/>
        <a:p>
          <a:pPr marL="88900" indent="-88900"/>
          <a:endParaRPr lang="en-GB" sz="800" noProof="0" dirty="0"/>
        </a:p>
      </dgm:t>
    </dgm:pt>
    <dgm:pt modelId="{8F508204-9617-4E34-97D2-0B7734514A69}" type="parTrans" cxnId="{BB406E50-3377-40F7-B657-199B967C8781}">
      <dgm:prSet/>
      <dgm:spPr/>
      <dgm:t>
        <a:bodyPr/>
        <a:lstStyle/>
        <a:p>
          <a:endParaRPr lang="de-DE"/>
        </a:p>
      </dgm:t>
    </dgm:pt>
    <dgm:pt modelId="{21FA0901-2BD1-45E0-B600-FC9CF928D89F}" type="sibTrans" cxnId="{BB406E50-3377-40F7-B657-199B967C8781}">
      <dgm:prSet/>
      <dgm:spPr/>
      <dgm:t>
        <a:bodyPr/>
        <a:lstStyle/>
        <a:p>
          <a:endParaRPr lang="de-DE"/>
        </a:p>
      </dgm:t>
    </dgm:pt>
    <dgm:pt modelId="{694A23AF-B739-464F-89DC-BB62597A4FCA}">
      <dgm:prSet phldrT="[Text]" custT="1"/>
      <dgm:spPr/>
      <dgm:t>
        <a:bodyPr/>
        <a:lstStyle/>
        <a:p>
          <a:pPr marL="88900" indent="-88900"/>
          <a:r>
            <a:rPr lang="en-GB" sz="800" noProof="0" dirty="0"/>
            <a:t>Compensation scheme for ex post valuation and objections regarding value, jurisdiction and legality (that includes     all, including foreign    stakeholders)</a:t>
          </a:r>
        </a:p>
      </dgm:t>
    </dgm:pt>
    <dgm:pt modelId="{8582F4CE-788C-4884-A68A-7B19C2EF559F}" type="parTrans" cxnId="{E59EDB7C-E036-44CF-A843-7D747626BD6B}">
      <dgm:prSet/>
      <dgm:spPr/>
      <dgm:t>
        <a:bodyPr/>
        <a:lstStyle/>
        <a:p>
          <a:endParaRPr lang="de-DE"/>
        </a:p>
      </dgm:t>
    </dgm:pt>
    <dgm:pt modelId="{9015742F-3739-4DE7-9E1B-6050D6FB36E4}" type="sibTrans" cxnId="{E59EDB7C-E036-44CF-A843-7D747626BD6B}">
      <dgm:prSet/>
      <dgm:spPr/>
      <dgm:t>
        <a:bodyPr/>
        <a:lstStyle/>
        <a:p>
          <a:endParaRPr lang="de-DE"/>
        </a:p>
      </dgm:t>
    </dgm:pt>
    <dgm:pt modelId="{927AE105-5C4D-4453-8D80-E80DF6BEF4B4}">
      <dgm:prSet phldrT="[Text]" custT="1"/>
      <dgm:spPr/>
      <dgm:t>
        <a:bodyPr/>
        <a:lstStyle/>
        <a:p>
          <a:pPr marL="88900" indent="-88900"/>
          <a:endParaRPr lang="en-GB" sz="800" noProof="0" dirty="0"/>
        </a:p>
      </dgm:t>
    </dgm:pt>
    <dgm:pt modelId="{156A543E-6D70-4E91-93C1-C03EA0CFB6E8}" type="parTrans" cxnId="{33F4938F-6991-4982-892E-529D52AD395D}">
      <dgm:prSet/>
      <dgm:spPr/>
      <dgm:t>
        <a:bodyPr/>
        <a:lstStyle/>
        <a:p>
          <a:endParaRPr lang="de-DE"/>
        </a:p>
      </dgm:t>
    </dgm:pt>
    <dgm:pt modelId="{5BF66D75-7970-4F29-8173-CA5CF64567AE}" type="sibTrans" cxnId="{33F4938F-6991-4982-892E-529D52AD395D}">
      <dgm:prSet/>
      <dgm:spPr/>
      <dgm:t>
        <a:bodyPr/>
        <a:lstStyle/>
        <a:p>
          <a:endParaRPr lang="de-DE"/>
        </a:p>
      </dgm:t>
    </dgm:pt>
    <dgm:pt modelId="{534983D1-93FB-4503-8328-4BA6A4EABE25}">
      <dgm:prSet phldrT="[Text]" custT="1"/>
      <dgm:spPr/>
      <dgm:t>
        <a:bodyPr/>
        <a:lstStyle/>
        <a:p>
          <a:pPr marL="265113" indent="-88900">
            <a:buFont typeface="+mj-lt"/>
            <a:buAutoNum type="alphaLcParenR"/>
          </a:pPr>
          <a:r>
            <a:rPr lang="en-GB" sz="800" noProof="0" dirty="0"/>
            <a:t> Where rights of host stakeholders are protected in home country → recognition and no litigation</a:t>
          </a:r>
        </a:p>
      </dgm:t>
    </dgm:pt>
    <dgm:pt modelId="{B4962541-305D-4155-8D93-6EFA4056AA3B}" type="parTrans" cxnId="{F874BF6F-A546-4735-8CF8-DF708A7E2E5B}">
      <dgm:prSet/>
      <dgm:spPr/>
      <dgm:t>
        <a:bodyPr/>
        <a:lstStyle/>
        <a:p>
          <a:endParaRPr lang="de-DE"/>
        </a:p>
      </dgm:t>
    </dgm:pt>
    <dgm:pt modelId="{3FFA1B33-CAAD-49BE-B81A-18782CEF59D5}" type="sibTrans" cxnId="{F874BF6F-A546-4735-8CF8-DF708A7E2E5B}">
      <dgm:prSet/>
      <dgm:spPr/>
      <dgm:t>
        <a:bodyPr/>
        <a:lstStyle/>
        <a:p>
          <a:endParaRPr lang="de-DE"/>
        </a:p>
      </dgm:t>
    </dgm:pt>
    <dgm:pt modelId="{38171E57-D797-4FE8-A2E6-466B861C7401}">
      <dgm:prSet phldrT="[Text]" custT="1"/>
      <dgm:spPr/>
      <dgm:t>
        <a:bodyPr/>
        <a:lstStyle/>
        <a:p>
          <a:pPr marL="265113" indent="-88900">
            <a:buFont typeface="+mj-lt"/>
            <a:buAutoNum type="alphaLcParenR"/>
          </a:pPr>
          <a:r>
            <a:rPr lang="en-GB" sz="800" noProof="0" dirty="0"/>
            <a:t>Where protection is insufficient in home process → recognition and possible   litigation of compensation</a:t>
          </a:r>
        </a:p>
      </dgm:t>
    </dgm:pt>
    <dgm:pt modelId="{FE003DA4-E5F6-4585-8A1D-45C556BC6385}" type="parTrans" cxnId="{BB10146C-B09E-4EC0-BA8E-78C33FA42FD7}">
      <dgm:prSet/>
      <dgm:spPr/>
      <dgm:t>
        <a:bodyPr/>
        <a:lstStyle/>
        <a:p>
          <a:endParaRPr lang="de-DE"/>
        </a:p>
      </dgm:t>
    </dgm:pt>
    <dgm:pt modelId="{BF93B19F-70C7-45ED-BD04-6CE447E05E6E}" type="sibTrans" cxnId="{BB10146C-B09E-4EC0-BA8E-78C33FA42FD7}">
      <dgm:prSet/>
      <dgm:spPr/>
      <dgm:t>
        <a:bodyPr/>
        <a:lstStyle/>
        <a:p>
          <a:endParaRPr lang="de-DE"/>
        </a:p>
      </dgm:t>
    </dgm:pt>
    <dgm:pt modelId="{37E76FB2-8EC3-4843-842C-0E22C64C8342}">
      <dgm:prSet phldrT="[Text]" custT="1"/>
      <dgm:spPr/>
      <dgm:t>
        <a:bodyPr/>
        <a:lstStyle/>
        <a:p>
          <a:pPr marL="88900" indent="-88900">
            <a:buFont typeface="Symbol" panose="05050102010706020507" pitchFamily="18" charset="2"/>
            <a:buChar char="-"/>
          </a:pPr>
          <a:r>
            <a:rPr lang="en-GB" sz="800" noProof="0" dirty="0"/>
            <a:t>Host litigation and enforcement against host country assets</a:t>
          </a:r>
        </a:p>
      </dgm:t>
    </dgm:pt>
    <dgm:pt modelId="{8EF80B4B-BFD8-40C6-B715-4D8C42305CBC}" type="parTrans" cxnId="{2936E678-62AE-4F3A-BD9D-AA2138739F28}">
      <dgm:prSet/>
      <dgm:spPr/>
      <dgm:t>
        <a:bodyPr/>
        <a:lstStyle/>
        <a:p>
          <a:endParaRPr lang="de-DE"/>
        </a:p>
      </dgm:t>
    </dgm:pt>
    <dgm:pt modelId="{67E140C4-E73A-4012-8381-000A3F89714E}" type="sibTrans" cxnId="{2936E678-62AE-4F3A-BD9D-AA2138739F28}">
      <dgm:prSet/>
      <dgm:spPr/>
      <dgm:t>
        <a:bodyPr/>
        <a:lstStyle/>
        <a:p>
          <a:endParaRPr lang="de-DE"/>
        </a:p>
      </dgm:t>
    </dgm:pt>
    <dgm:pt modelId="{F484D74E-69F8-4613-BAB1-BA5B7AB1F5CC}">
      <dgm:prSet phldrT="[Text]" custT="1"/>
      <dgm:spPr/>
      <dgm:t>
        <a:bodyPr/>
        <a:lstStyle/>
        <a:p>
          <a:pPr marL="88900" indent="-88900">
            <a:buFont typeface="Arial" panose="020B0604020202020204" pitchFamily="34" charset="0"/>
            <a:buChar char="•"/>
          </a:pPr>
          <a:r>
            <a:rPr lang="en-GB" sz="800" noProof="0" dirty="0"/>
            <a:t>Where insufficient:</a:t>
          </a:r>
        </a:p>
      </dgm:t>
    </dgm:pt>
    <dgm:pt modelId="{93DC3D99-C682-4E74-8FDC-0667FDA826FD}" type="parTrans" cxnId="{579DB9DF-7607-47A3-ADFD-D8030935B7A0}">
      <dgm:prSet/>
      <dgm:spPr/>
      <dgm:t>
        <a:bodyPr/>
        <a:lstStyle/>
        <a:p>
          <a:endParaRPr lang="de-DE"/>
        </a:p>
      </dgm:t>
    </dgm:pt>
    <dgm:pt modelId="{4025128E-C133-4869-A4EF-04A0E0F68549}" type="sibTrans" cxnId="{579DB9DF-7607-47A3-ADFD-D8030935B7A0}">
      <dgm:prSet/>
      <dgm:spPr/>
      <dgm:t>
        <a:bodyPr/>
        <a:lstStyle/>
        <a:p>
          <a:endParaRPr lang="de-DE"/>
        </a:p>
      </dgm:t>
    </dgm:pt>
    <dgm:pt modelId="{7305EE22-7C25-446B-A49E-365AE83B633D}" type="pres">
      <dgm:prSet presAssocID="{A7D5940A-CF3A-49A1-89FD-EB24FCB06A67}" presName="cycleMatrixDiagram" presStyleCnt="0">
        <dgm:presLayoutVars>
          <dgm:chMax val="1"/>
          <dgm:dir/>
          <dgm:animLvl val="lvl"/>
          <dgm:resizeHandles val="exact"/>
        </dgm:presLayoutVars>
      </dgm:prSet>
      <dgm:spPr/>
    </dgm:pt>
    <dgm:pt modelId="{950CF06A-728C-4B85-9BCD-F1659CE6E6C7}" type="pres">
      <dgm:prSet presAssocID="{A7D5940A-CF3A-49A1-89FD-EB24FCB06A67}" presName="children" presStyleCnt="0"/>
      <dgm:spPr/>
    </dgm:pt>
    <dgm:pt modelId="{246F617B-463F-4E35-A51B-B2FF647BF008}" type="pres">
      <dgm:prSet presAssocID="{A7D5940A-CF3A-49A1-89FD-EB24FCB06A67}" presName="child1group" presStyleCnt="0"/>
      <dgm:spPr/>
    </dgm:pt>
    <dgm:pt modelId="{D84DBAA4-086F-4890-95E2-F614F2F7AFCE}" type="pres">
      <dgm:prSet presAssocID="{A7D5940A-CF3A-49A1-89FD-EB24FCB06A67}" presName="child1" presStyleLbl="bgAcc1" presStyleIdx="0" presStyleCnt="4"/>
      <dgm:spPr/>
    </dgm:pt>
    <dgm:pt modelId="{1D42B87E-8855-4C07-948B-EA097EF70B65}" type="pres">
      <dgm:prSet presAssocID="{A7D5940A-CF3A-49A1-89FD-EB24FCB06A67}" presName="child1Text" presStyleLbl="bgAcc1" presStyleIdx="0" presStyleCnt="4">
        <dgm:presLayoutVars>
          <dgm:bulletEnabled val="1"/>
        </dgm:presLayoutVars>
      </dgm:prSet>
      <dgm:spPr/>
    </dgm:pt>
    <dgm:pt modelId="{8C39C02C-EC4B-4040-A9EA-8194BA04C6A2}" type="pres">
      <dgm:prSet presAssocID="{A7D5940A-CF3A-49A1-89FD-EB24FCB06A67}" presName="child2group" presStyleCnt="0"/>
      <dgm:spPr/>
    </dgm:pt>
    <dgm:pt modelId="{4EA06B53-B4CE-4749-83AF-7AF5004209EC}" type="pres">
      <dgm:prSet presAssocID="{A7D5940A-CF3A-49A1-89FD-EB24FCB06A67}" presName="child2" presStyleLbl="bgAcc1" presStyleIdx="1" presStyleCnt="4" custScaleX="105759" custScaleY="111028" custLinFactNeighborX="7465" custLinFactNeighborY="934"/>
      <dgm:spPr/>
    </dgm:pt>
    <dgm:pt modelId="{9ECA6C1D-47DD-45FE-BD4F-43143A5708C1}" type="pres">
      <dgm:prSet presAssocID="{A7D5940A-CF3A-49A1-89FD-EB24FCB06A67}" presName="child2Text" presStyleLbl="bgAcc1" presStyleIdx="1" presStyleCnt="4">
        <dgm:presLayoutVars>
          <dgm:bulletEnabled val="1"/>
        </dgm:presLayoutVars>
      </dgm:prSet>
      <dgm:spPr/>
    </dgm:pt>
    <dgm:pt modelId="{918BC931-A249-4414-8F89-78972C02745E}" type="pres">
      <dgm:prSet presAssocID="{A7D5940A-CF3A-49A1-89FD-EB24FCB06A67}" presName="child3group" presStyleCnt="0"/>
      <dgm:spPr/>
    </dgm:pt>
    <dgm:pt modelId="{E71029FC-217C-4AEA-9FA8-2D1940AE2C3F}" type="pres">
      <dgm:prSet presAssocID="{A7D5940A-CF3A-49A1-89FD-EB24FCB06A67}" presName="child3" presStyleLbl="bgAcc1" presStyleIdx="2" presStyleCnt="4"/>
      <dgm:spPr/>
    </dgm:pt>
    <dgm:pt modelId="{BFDE4808-1310-4972-B091-BF66EDEA94FB}" type="pres">
      <dgm:prSet presAssocID="{A7D5940A-CF3A-49A1-89FD-EB24FCB06A67}" presName="child3Text" presStyleLbl="bgAcc1" presStyleIdx="2" presStyleCnt="4">
        <dgm:presLayoutVars>
          <dgm:bulletEnabled val="1"/>
        </dgm:presLayoutVars>
      </dgm:prSet>
      <dgm:spPr/>
    </dgm:pt>
    <dgm:pt modelId="{F14F58BA-C530-49C8-A136-C9117B4BA907}" type="pres">
      <dgm:prSet presAssocID="{A7D5940A-CF3A-49A1-89FD-EB24FCB06A67}" presName="child4group" presStyleCnt="0"/>
      <dgm:spPr/>
    </dgm:pt>
    <dgm:pt modelId="{D443EB51-1189-4D06-B6CF-089B369EE00C}" type="pres">
      <dgm:prSet presAssocID="{A7D5940A-CF3A-49A1-89FD-EB24FCB06A67}" presName="child4" presStyleLbl="bgAcc1" presStyleIdx="3" presStyleCnt="4" custLinFactNeighborX="-1383"/>
      <dgm:spPr/>
    </dgm:pt>
    <dgm:pt modelId="{7B4EC903-0406-4D80-B652-03F8346B7999}" type="pres">
      <dgm:prSet presAssocID="{A7D5940A-CF3A-49A1-89FD-EB24FCB06A67}" presName="child4Text" presStyleLbl="bgAcc1" presStyleIdx="3" presStyleCnt="4">
        <dgm:presLayoutVars>
          <dgm:bulletEnabled val="1"/>
        </dgm:presLayoutVars>
      </dgm:prSet>
      <dgm:spPr/>
    </dgm:pt>
    <dgm:pt modelId="{F096A1D8-DC77-467F-BD3F-07301086DFC7}" type="pres">
      <dgm:prSet presAssocID="{A7D5940A-CF3A-49A1-89FD-EB24FCB06A67}" presName="childPlaceholder" presStyleCnt="0"/>
      <dgm:spPr/>
    </dgm:pt>
    <dgm:pt modelId="{DEF6C9F3-20B1-46B8-B8BD-EC04C4266ED8}" type="pres">
      <dgm:prSet presAssocID="{A7D5940A-CF3A-49A1-89FD-EB24FCB06A67}" presName="circle" presStyleCnt="0"/>
      <dgm:spPr/>
    </dgm:pt>
    <dgm:pt modelId="{09B6DEA7-5C3A-4979-9CA4-7BB8AF5C661B}" type="pres">
      <dgm:prSet presAssocID="{A7D5940A-CF3A-49A1-89FD-EB24FCB06A67}" presName="quadrant1" presStyleLbl="node1" presStyleIdx="0" presStyleCnt="4">
        <dgm:presLayoutVars>
          <dgm:chMax val="1"/>
          <dgm:bulletEnabled val="1"/>
        </dgm:presLayoutVars>
      </dgm:prSet>
      <dgm:spPr/>
    </dgm:pt>
    <dgm:pt modelId="{51353D35-3A1A-45FF-A4EE-C74666C0B871}" type="pres">
      <dgm:prSet presAssocID="{A7D5940A-CF3A-49A1-89FD-EB24FCB06A67}" presName="quadrant2" presStyleLbl="node1" presStyleIdx="1" presStyleCnt="4">
        <dgm:presLayoutVars>
          <dgm:chMax val="1"/>
          <dgm:bulletEnabled val="1"/>
        </dgm:presLayoutVars>
      </dgm:prSet>
      <dgm:spPr/>
    </dgm:pt>
    <dgm:pt modelId="{9A1DA8FC-87F3-45CF-98CE-F73E4518330C}" type="pres">
      <dgm:prSet presAssocID="{A7D5940A-CF3A-49A1-89FD-EB24FCB06A67}" presName="quadrant3" presStyleLbl="node1" presStyleIdx="2" presStyleCnt="4">
        <dgm:presLayoutVars>
          <dgm:chMax val="1"/>
          <dgm:bulletEnabled val="1"/>
        </dgm:presLayoutVars>
      </dgm:prSet>
      <dgm:spPr/>
    </dgm:pt>
    <dgm:pt modelId="{FB9D7D65-A0C0-4F13-9B3D-8073BD8DDEBA}" type="pres">
      <dgm:prSet presAssocID="{A7D5940A-CF3A-49A1-89FD-EB24FCB06A67}" presName="quadrant4" presStyleLbl="node1" presStyleIdx="3" presStyleCnt="4">
        <dgm:presLayoutVars>
          <dgm:chMax val="1"/>
          <dgm:bulletEnabled val="1"/>
        </dgm:presLayoutVars>
      </dgm:prSet>
      <dgm:spPr/>
    </dgm:pt>
    <dgm:pt modelId="{A3959499-1F03-4ECC-9597-730AF81D140C}" type="pres">
      <dgm:prSet presAssocID="{A7D5940A-CF3A-49A1-89FD-EB24FCB06A67}" presName="quadrantPlaceholder" presStyleCnt="0"/>
      <dgm:spPr/>
    </dgm:pt>
    <dgm:pt modelId="{BCAED0C8-5766-4CA4-8F2E-DC352DBAD467}" type="pres">
      <dgm:prSet presAssocID="{A7D5940A-CF3A-49A1-89FD-EB24FCB06A67}" presName="center1" presStyleLbl="fgShp" presStyleIdx="0" presStyleCnt="2"/>
      <dgm:spPr/>
    </dgm:pt>
    <dgm:pt modelId="{8E9790A3-DB04-45C2-A2F3-00CDAE0A2CFE}" type="pres">
      <dgm:prSet presAssocID="{A7D5940A-CF3A-49A1-89FD-EB24FCB06A67}" presName="center2" presStyleLbl="fgShp" presStyleIdx="1" presStyleCnt="2"/>
      <dgm:spPr/>
    </dgm:pt>
  </dgm:ptLst>
  <dgm:cxnLst>
    <dgm:cxn modelId="{D8F1C802-FAFD-4815-9B8D-0498BC8E2DE7}" type="presOf" srcId="{712196DC-403E-4D21-939B-4B6DCC8AA4EC}" destId="{09B6DEA7-5C3A-4979-9CA4-7BB8AF5C661B}" srcOrd="0" destOrd="0" presId="urn:microsoft.com/office/officeart/2005/8/layout/cycle4"/>
    <dgm:cxn modelId="{0E40210C-5E97-469B-BCDC-D56E713B4A8E}" type="presOf" srcId="{F484D74E-69F8-4613-BAB1-BA5B7AB1F5CC}" destId="{E71029FC-217C-4AEA-9FA8-2D1940AE2C3F}" srcOrd="0" destOrd="3" presId="urn:microsoft.com/office/officeart/2005/8/layout/cycle4"/>
    <dgm:cxn modelId="{7605B811-85CE-4FA4-9357-E6DFFB6C5C3B}" type="presOf" srcId="{694A23AF-B739-464F-89DC-BB62597A4FCA}" destId="{1D42B87E-8855-4C07-948B-EA097EF70B65}" srcOrd="1" destOrd="2" presId="urn:microsoft.com/office/officeart/2005/8/layout/cycle4"/>
    <dgm:cxn modelId="{3B8DF016-9097-4615-B730-C1170FC0A79C}" type="presOf" srcId="{5FE2DB68-3541-40A5-9829-1E11D3164A56}" destId="{E71029FC-217C-4AEA-9FA8-2D1940AE2C3F}" srcOrd="0" destOrd="1" presId="urn:microsoft.com/office/officeart/2005/8/layout/cycle4"/>
    <dgm:cxn modelId="{66882F1B-1194-4BC4-9D22-D42C2E20A3BA}" type="presOf" srcId="{534983D1-93FB-4503-8328-4BA6A4EABE25}" destId="{9ECA6C1D-47DD-45FE-BD4F-43143A5708C1}" srcOrd="1" destOrd="1" presId="urn:microsoft.com/office/officeart/2005/8/layout/cycle4"/>
    <dgm:cxn modelId="{92FD211C-E7CC-4944-BBDE-0B30AE97FA9C}" type="presOf" srcId="{8F1329E1-DEB5-4677-81CC-FCC8A8F65750}" destId="{9A1DA8FC-87F3-45CF-98CE-F73E4518330C}" srcOrd="0" destOrd="0" presId="urn:microsoft.com/office/officeart/2005/8/layout/cycle4"/>
    <dgm:cxn modelId="{BA626E20-41C4-4A8D-9CA9-0FB8BAAEB68E}" type="presOf" srcId="{927AE105-5C4D-4453-8D80-E80DF6BEF4B4}" destId="{1D42B87E-8855-4C07-948B-EA097EF70B65}" srcOrd="1" destOrd="1" presId="urn:microsoft.com/office/officeart/2005/8/layout/cycle4"/>
    <dgm:cxn modelId="{C468DB24-CFB6-4259-B614-8E8E7850EE9B}" type="presOf" srcId="{38171E57-D797-4FE8-A2E6-466B861C7401}" destId="{9ECA6C1D-47DD-45FE-BD4F-43143A5708C1}" srcOrd="1" destOrd="2" presId="urn:microsoft.com/office/officeart/2005/8/layout/cycle4"/>
    <dgm:cxn modelId="{60BE512F-A124-4AD3-BD7A-3213FB01FE7C}" type="presOf" srcId="{37E76FB2-8EC3-4843-842C-0E22C64C8342}" destId="{E71029FC-217C-4AEA-9FA8-2D1940AE2C3F}" srcOrd="0" destOrd="4" presId="urn:microsoft.com/office/officeart/2005/8/layout/cycle4"/>
    <dgm:cxn modelId="{5321B736-3209-479A-8D8D-133243A00E6C}" type="presOf" srcId="{B807BECD-6146-44BD-86ED-732F06898C15}" destId="{BFDE4808-1310-4972-B091-BF66EDEA94FB}" srcOrd="1" destOrd="2" presId="urn:microsoft.com/office/officeart/2005/8/layout/cycle4"/>
    <dgm:cxn modelId="{C326363D-C132-444D-B1E6-3A78550361F3}" type="presOf" srcId="{534983D1-93FB-4503-8328-4BA6A4EABE25}" destId="{4EA06B53-B4CE-4749-83AF-7AF5004209EC}" srcOrd="0" destOrd="1" presId="urn:microsoft.com/office/officeart/2005/8/layout/cycle4"/>
    <dgm:cxn modelId="{6DA96040-DD61-446F-84AE-8145AC3BE878}" type="presOf" srcId="{63CC72A5-496F-449D-9DFB-100C0D418E5F}" destId="{BFDE4808-1310-4972-B091-BF66EDEA94FB}" srcOrd="1" destOrd="0" presId="urn:microsoft.com/office/officeart/2005/8/layout/cycle4"/>
    <dgm:cxn modelId="{330B8B5D-F07B-40DC-8891-207FFA774E32}" type="presOf" srcId="{CA73E9EF-ECDB-4B89-991C-D22C1F50ECB7}" destId="{D443EB51-1189-4D06-B6CF-089B369EE00C}" srcOrd="0" destOrd="0" presId="urn:microsoft.com/office/officeart/2005/8/layout/cycle4"/>
    <dgm:cxn modelId="{9E51F163-3E4C-4C4A-9D74-B66F08B97263}" srcId="{A7D5940A-CF3A-49A1-89FD-EB24FCB06A67}" destId="{BED4FE97-2243-4D17-A5FE-B9C05DED7D20}" srcOrd="1" destOrd="0" parTransId="{A098D5AB-9EC3-4CD8-B95F-A91B7A27E73D}" sibTransId="{7CE33AF6-0740-4AD1-A5FA-EC604426A49D}"/>
    <dgm:cxn modelId="{0378E96A-B67F-4085-B110-6859105D4137}" srcId="{BED4FE97-2243-4D17-A5FE-B9C05DED7D20}" destId="{E6420DAA-0E4C-4FF5-AF9C-6778D22C01A4}" srcOrd="0" destOrd="0" parTransId="{1A325E67-0733-49C3-8BED-A21A0733B8FC}" sibTransId="{162EB7F8-2213-447C-9D8C-68B9CCA25D6B}"/>
    <dgm:cxn modelId="{D424846B-464C-4A03-ACBF-A3E2C9776C85}" srcId="{A7D5940A-CF3A-49A1-89FD-EB24FCB06A67}" destId="{712196DC-403E-4D21-939B-4B6DCC8AA4EC}" srcOrd="0" destOrd="0" parTransId="{6F0EE560-E919-40AB-8948-A21210F7DBEA}" sibTransId="{35474210-F5C1-4119-A32D-DEDADB0F9441}"/>
    <dgm:cxn modelId="{C7709C6B-FA24-4ECF-B700-C5FEEDF4F675}" type="presOf" srcId="{927AE105-5C4D-4453-8D80-E80DF6BEF4B4}" destId="{D84DBAA4-086F-4890-95E2-F614F2F7AFCE}" srcOrd="0" destOrd="1" presId="urn:microsoft.com/office/officeart/2005/8/layout/cycle4"/>
    <dgm:cxn modelId="{BB10146C-B09E-4EC0-BA8E-78C33FA42FD7}" srcId="{BED4FE97-2243-4D17-A5FE-B9C05DED7D20}" destId="{38171E57-D797-4FE8-A2E6-466B861C7401}" srcOrd="2" destOrd="0" parTransId="{FE003DA4-E5F6-4585-8A1D-45C556BC6385}" sibTransId="{BF93B19F-70C7-45ED-BD04-6CE447E05E6E}"/>
    <dgm:cxn modelId="{0E47AE6D-B95D-4DC0-A195-DDA7C7DA694C}" type="presOf" srcId="{38171E57-D797-4FE8-A2E6-466B861C7401}" destId="{4EA06B53-B4CE-4749-83AF-7AF5004209EC}" srcOrd="0" destOrd="2" presId="urn:microsoft.com/office/officeart/2005/8/layout/cycle4"/>
    <dgm:cxn modelId="{F874BF6F-A546-4735-8CF8-DF708A7E2E5B}" srcId="{BED4FE97-2243-4D17-A5FE-B9C05DED7D20}" destId="{534983D1-93FB-4503-8328-4BA6A4EABE25}" srcOrd="1" destOrd="0" parTransId="{B4962541-305D-4155-8D93-6EFA4056AA3B}" sibTransId="{3FFA1B33-CAAD-49BE-B81A-18782CEF59D5}"/>
    <dgm:cxn modelId="{BB406E50-3377-40F7-B657-199B967C8781}" srcId="{8F1329E1-DEB5-4677-81CC-FCC8A8F65750}" destId="{63CC72A5-496F-449D-9DFB-100C0D418E5F}" srcOrd="0" destOrd="0" parTransId="{8F508204-9617-4E34-97D2-0B7734514A69}" sibTransId="{21FA0901-2BD1-45E0-B600-FC9CF928D89F}"/>
    <dgm:cxn modelId="{4000B253-43CA-493C-84E9-18800F555878}" srcId="{A7D5940A-CF3A-49A1-89FD-EB24FCB06A67}" destId="{8F1329E1-DEB5-4677-81CC-FCC8A8F65750}" srcOrd="2" destOrd="0" parTransId="{890776EC-D18B-45B7-A6E1-400B32F5E2A4}" sibTransId="{733D572E-7F73-4EBF-B83D-FB757B5A533E}"/>
    <dgm:cxn modelId="{2936E678-62AE-4F3A-BD9D-AA2138739F28}" srcId="{8F1329E1-DEB5-4677-81CC-FCC8A8F65750}" destId="{37E76FB2-8EC3-4843-842C-0E22C64C8342}" srcOrd="4" destOrd="0" parTransId="{8EF80B4B-BFD8-40C6-B715-4D8C42305CBC}" sibTransId="{67E140C4-E73A-4012-8381-000A3F89714E}"/>
    <dgm:cxn modelId="{E59EDB7C-E036-44CF-A843-7D747626BD6B}" srcId="{712196DC-403E-4D21-939B-4B6DCC8AA4EC}" destId="{694A23AF-B739-464F-89DC-BB62597A4FCA}" srcOrd="2" destOrd="0" parTransId="{8582F4CE-788C-4884-A68A-7B19C2EF559F}" sibTransId="{9015742F-3739-4DE7-9E1B-6050D6FB36E4}"/>
    <dgm:cxn modelId="{281F007F-A38E-425B-9043-3EDAE2885538}" type="presOf" srcId="{BED4FE97-2243-4D17-A5FE-B9C05DED7D20}" destId="{51353D35-3A1A-45FF-A4EE-C74666C0B871}" srcOrd="0" destOrd="0" presId="urn:microsoft.com/office/officeart/2005/8/layout/cycle4"/>
    <dgm:cxn modelId="{38941B7F-6AB8-42D6-8075-3D68DE4434B7}" type="presOf" srcId="{7066AA2C-6E09-4822-8346-0EAA3163E1D8}" destId="{1D42B87E-8855-4C07-948B-EA097EF70B65}" srcOrd="1" destOrd="0" presId="urn:microsoft.com/office/officeart/2005/8/layout/cycle4"/>
    <dgm:cxn modelId="{E868BF81-F4E9-477B-A7C5-B296CB0CF689}" type="presOf" srcId="{E6420DAA-0E4C-4FF5-AF9C-6778D22C01A4}" destId="{9ECA6C1D-47DD-45FE-BD4F-43143A5708C1}" srcOrd="1" destOrd="0" presId="urn:microsoft.com/office/officeart/2005/8/layout/cycle4"/>
    <dgm:cxn modelId="{43C8918D-67C8-43E5-A9C9-72BF0ED395E4}" srcId="{A7D5940A-CF3A-49A1-89FD-EB24FCB06A67}" destId="{AC294932-6C34-4FD5-81D6-3E1840BB5286}" srcOrd="3" destOrd="0" parTransId="{3A295A41-5675-4E01-9D92-CAC3D9CCEA51}" sibTransId="{6B78F335-8071-4CD8-83B3-20D1EF57B54F}"/>
    <dgm:cxn modelId="{33F4938F-6991-4982-892E-529D52AD395D}" srcId="{712196DC-403E-4D21-939B-4B6DCC8AA4EC}" destId="{927AE105-5C4D-4453-8D80-E80DF6BEF4B4}" srcOrd="1" destOrd="0" parTransId="{156A543E-6D70-4E91-93C1-C03EA0CFB6E8}" sibTransId="{5BF66D75-7970-4F29-8173-CA5CF64567AE}"/>
    <dgm:cxn modelId="{6A346892-AD3D-4BFB-8F03-DB7702754D11}" type="presOf" srcId="{AC294932-6C34-4FD5-81D6-3E1840BB5286}" destId="{FB9D7D65-A0C0-4F13-9B3D-8073BD8DDEBA}" srcOrd="0" destOrd="0" presId="urn:microsoft.com/office/officeart/2005/8/layout/cycle4"/>
    <dgm:cxn modelId="{CAA847A3-464F-45B1-850C-66FF88F6CFA7}" type="presOf" srcId="{694A23AF-B739-464F-89DC-BB62597A4FCA}" destId="{D84DBAA4-086F-4890-95E2-F614F2F7AFCE}" srcOrd="0" destOrd="2" presId="urn:microsoft.com/office/officeart/2005/8/layout/cycle4"/>
    <dgm:cxn modelId="{8DE442AB-07ED-4400-971D-1A753E105383}" srcId="{8F1329E1-DEB5-4677-81CC-FCC8A8F65750}" destId="{B807BECD-6146-44BD-86ED-732F06898C15}" srcOrd="2" destOrd="0" parTransId="{065D438C-DDA3-414A-81C5-530219617E26}" sibTransId="{0FDE515D-1D35-4B84-9761-52CCA26AE5C4}"/>
    <dgm:cxn modelId="{6D6BEEAD-2845-465D-BA23-FE2AFE440501}" type="presOf" srcId="{63CC72A5-496F-449D-9DFB-100C0D418E5F}" destId="{E71029FC-217C-4AEA-9FA8-2D1940AE2C3F}" srcOrd="0" destOrd="0" presId="urn:microsoft.com/office/officeart/2005/8/layout/cycle4"/>
    <dgm:cxn modelId="{F8645EBA-4EDA-4091-AB1C-E52A9EEB58CF}" srcId="{AC294932-6C34-4FD5-81D6-3E1840BB5286}" destId="{CA73E9EF-ECDB-4B89-991C-D22C1F50ECB7}" srcOrd="0" destOrd="0" parTransId="{A4A0535F-1FA2-41D8-81D0-1422DF3D828D}" sibTransId="{2A82EC4E-31AE-4C58-90C0-7CABF672ECBC}"/>
    <dgm:cxn modelId="{ED0484C2-5F9C-457B-AC1F-BD33B8B79DC2}" srcId="{712196DC-403E-4D21-939B-4B6DCC8AA4EC}" destId="{7066AA2C-6E09-4822-8346-0EAA3163E1D8}" srcOrd="0" destOrd="0" parTransId="{FDC285F0-5D94-4B95-97C1-AF5A39EA7E31}" sibTransId="{54F488A2-0553-4966-B414-5774756B7457}"/>
    <dgm:cxn modelId="{4A80CCC2-E97F-4B23-99C2-277C7AA1C319}" type="presOf" srcId="{E6420DAA-0E4C-4FF5-AF9C-6778D22C01A4}" destId="{4EA06B53-B4CE-4749-83AF-7AF5004209EC}" srcOrd="0" destOrd="0" presId="urn:microsoft.com/office/officeart/2005/8/layout/cycle4"/>
    <dgm:cxn modelId="{EA1AEED0-E5BE-449F-92E3-BD8774908729}" srcId="{8F1329E1-DEB5-4677-81CC-FCC8A8F65750}" destId="{5FE2DB68-3541-40A5-9829-1E11D3164A56}" srcOrd="1" destOrd="0" parTransId="{45591862-4606-4EC0-89F4-D45E2C1DC41E}" sibTransId="{2CFD247A-3B0B-41B5-A762-CEAE9B3351FC}"/>
    <dgm:cxn modelId="{579DB9DF-7607-47A3-ADFD-D8030935B7A0}" srcId="{8F1329E1-DEB5-4677-81CC-FCC8A8F65750}" destId="{F484D74E-69F8-4613-BAB1-BA5B7AB1F5CC}" srcOrd="3" destOrd="0" parTransId="{93DC3D99-C682-4E74-8FDC-0667FDA826FD}" sibTransId="{4025128E-C133-4869-A4EF-04A0E0F68549}"/>
    <dgm:cxn modelId="{89C9A6E6-ED4C-47BB-9CC9-DD23845CACB4}" type="presOf" srcId="{37E76FB2-8EC3-4843-842C-0E22C64C8342}" destId="{BFDE4808-1310-4972-B091-BF66EDEA94FB}" srcOrd="1" destOrd="4" presId="urn:microsoft.com/office/officeart/2005/8/layout/cycle4"/>
    <dgm:cxn modelId="{70078FE9-3E82-4AE7-B283-16CA51C2861E}" type="presOf" srcId="{A7D5940A-CF3A-49A1-89FD-EB24FCB06A67}" destId="{7305EE22-7C25-446B-A49E-365AE83B633D}" srcOrd="0" destOrd="0" presId="urn:microsoft.com/office/officeart/2005/8/layout/cycle4"/>
    <dgm:cxn modelId="{B60EADEB-8C34-4E5A-B574-A3EE744642ED}" type="presOf" srcId="{CA73E9EF-ECDB-4B89-991C-D22C1F50ECB7}" destId="{7B4EC903-0406-4D80-B652-03F8346B7999}" srcOrd="1" destOrd="0" presId="urn:microsoft.com/office/officeart/2005/8/layout/cycle4"/>
    <dgm:cxn modelId="{3B92F9ED-DCFC-4BF7-9DC2-EC475FF077E8}" type="presOf" srcId="{B807BECD-6146-44BD-86ED-732F06898C15}" destId="{E71029FC-217C-4AEA-9FA8-2D1940AE2C3F}" srcOrd="0" destOrd="2" presId="urn:microsoft.com/office/officeart/2005/8/layout/cycle4"/>
    <dgm:cxn modelId="{C3D0B0EF-31E0-4E64-90F4-1D16FA9D9C46}" type="presOf" srcId="{5FE2DB68-3541-40A5-9829-1E11D3164A56}" destId="{BFDE4808-1310-4972-B091-BF66EDEA94FB}" srcOrd="1" destOrd="1" presId="urn:microsoft.com/office/officeart/2005/8/layout/cycle4"/>
    <dgm:cxn modelId="{EE1045F2-243F-4BA7-B27D-5059ABE9FB13}" type="presOf" srcId="{F484D74E-69F8-4613-BAB1-BA5B7AB1F5CC}" destId="{BFDE4808-1310-4972-B091-BF66EDEA94FB}" srcOrd="1" destOrd="3" presId="urn:microsoft.com/office/officeart/2005/8/layout/cycle4"/>
    <dgm:cxn modelId="{04DC25F3-D03E-4D6E-96E4-18AD564A84A9}" type="presOf" srcId="{7066AA2C-6E09-4822-8346-0EAA3163E1D8}" destId="{D84DBAA4-086F-4890-95E2-F614F2F7AFCE}" srcOrd="0" destOrd="0" presId="urn:microsoft.com/office/officeart/2005/8/layout/cycle4"/>
    <dgm:cxn modelId="{E6A5F373-041F-4E35-BDDD-17612DEB756A}" type="presParOf" srcId="{7305EE22-7C25-446B-A49E-365AE83B633D}" destId="{950CF06A-728C-4B85-9BCD-F1659CE6E6C7}" srcOrd="0" destOrd="0" presId="urn:microsoft.com/office/officeart/2005/8/layout/cycle4"/>
    <dgm:cxn modelId="{BC7BE962-4B0A-476E-BE53-319014E85599}" type="presParOf" srcId="{950CF06A-728C-4B85-9BCD-F1659CE6E6C7}" destId="{246F617B-463F-4E35-A51B-B2FF647BF008}" srcOrd="0" destOrd="0" presId="urn:microsoft.com/office/officeart/2005/8/layout/cycle4"/>
    <dgm:cxn modelId="{1E47F4C2-AFC6-4275-8241-02F960212B07}" type="presParOf" srcId="{246F617B-463F-4E35-A51B-B2FF647BF008}" destId="{D84DBAA4-086F-4890-95E2-F614F2F7AFCE}" srcOrd="0" destOrd="0" presId="urn:microsoft.com/office/officeart/2005/8/layout/cycle4"/>
    <dgm:cxn modelId="{4F78040A-5772-453F-8021-A7874C98AF57}" type="presParOf" srcId="{246F617B-463F-4E35-A51B-B2FF647BF008}" destId="{1D42B87E-8855-4C07-948B-EA097EF70B65}" srcOrd="1" destOrd="0" presId="urn:microsoft.com/office/officeart/2005/8/layout/cycle4"/>
    <dgm:cxn modelId="{B2F7FEDA-19CA-4C39-9FE5-78339648CAF5}" type="presParOf" srcId="{950CF06A-728C-4B85-9BCD-F1659CE6E6C7}" destId="{8C39C02C-EC4B-4040-A9EA-8194BA04C6A2}" srcOrd="1" destOrd="0" presId="urn:microsoft.com/office/officeart/2005/8/layout/cycle4"/>
    <dgm:cxn modelId="{3BD474A6-889A-4B41-989E-92EE1E98569C}" type="presParOf" srcId="{8C39C02C-EC4B-4040-A9EA-8194BA04C6A2}" destId="{4EA06B53-B4CE-4749-83AF-7AF5004209EC}" srcOrd="0" destOrd="0" presId="urn:microsoft.com/office/officeart/2005/8/layout/cycle4"/>
    <dgm:cxn modelId="{BA295580-EAFE-4BE3-96DD-6C0F8A8B9053}" type="presParOf" srcId="{8C39C02C-EC4B-4040-A9EA-8194BA04C6A2}" destId="{9ECA6C1D-47DD-45FE-BD4F-43143A5708C1}" srcOrd="1" destOrd="0" presId="urn:microsoft.com/office/officeart/2005/8/layout/cycle4"/>
    <dgm:cxn modelId="{F8AB2437-F8DB-4AB2-A5BB-A89DFA232C9A}" type="presParOf" srcId="{950CF06A-728C-4B85-9BCD-F1659CE6E6C7}" destId="{918BC931-A249-4414-8F89-78972C02745E}" srcOrd="2" destOrd="0" presId="urn:microsoft.com/office/officeart/2005/8/layout/cycle4"/>
    <dgm:cxn modelId="{47B3B513-2D70-4A1C-9028-AA5FB4B33710}" type="presParOf" srcId="{918BC931-A249-4414-8F89-78972C02745E}" destId="{E71029FC-217C-4AEA-9FA8-2D1940AE2C3F}" srcOrd="0" destOrd="0" presId="urn:microsoft.com/office/officeart/2005/8/layout/cycle4"/>
    <dgm:cxn modelId="{8A5C5FC8-9FEF-4FA8-8615-2E3E0F6AE42B}" type="presParOf" srcId="{918BC931-A249-4414-8F89-78972C02745E}" destId="{BFDE4808-1310-4972-B091-BF66EDEA94FB}" srcOrd="1" destOrd="0" presId="urn:microsoft.com/office/officeart/2005/8/layout/cycle4"/>
    <dgm:cxn modelId="{73A4174F-6970-442F-B617-8B0FEFBDA602}" type="presParOf" srcId="{950CF06A-728C-4B85-9BCD-F1659CE6E6C7}" destId="{F14F58BA-C530-49C8-A136-C9117B4BA907}" srcOrd="3" destOrd="0" presId="urn:microsoft.com/office/officeart/2005/8/layout/cycle4"/>
    <dgm:cxn modelId="{6A7ECD43-7605-438D-88FC-B1E9FF2F57CA}" type="presParOf" srcId="{F14F58BA-C530-49C8-A136-C9117B4BA907}" destId="{D443EB51-1189-4D06-B6CF-089B369EE00C}" srcOrd="0" destOrd="0" presId="urn:microsoft.com/office/officeart/2005/8/layout/cycle4"/>
    <dgm:cxn modelId="{1F8B61AC-94B1-48B7-9B91-9C04AAA57955}" type="presParOf" srcId="{F14F58BA-C530-49C8-A136-C9117B4BA907}" destId="{7B4EC903-0406-4D80-B652-03F8346B7999}" srcOrd="1" destOrd="0" presId="urn:microsoft.com/office/officeart/2005/8/layout/cycle4"/>
    <dgm:cxn modelId="{D6B8BC9A-ED7B-48D6-A7DA-1DFF726876DA}" type="presParOf" srcId="{950CF06A-728C-4B85-9BCD-F1659CE6E6C7}" destId="{F096A1D8-DC77-467F-BD3F-07301086DFC7}" srcOrd="4" destOrd="0" presId="urn:microsoft.com/office/officeart/2005/8/layout/cycle4"/>
    <dgm:cxn modelId="{27D4797C-75BB-4BBC-BE76-4DE365B1DC06}" type="presParOf" srcId="{7305EE22-7C25-446B-A49E-365AE83B633D}" destId="{DEF6C9F3-20B1-46B8-B8BD-EC04C4266ED8}" srcOrd="1" destOrd="0" presId="urn:microsoft.com/office/officeart/2005/8/layout/cycle4"/>
    <dgm:cxn modelId="{A2F5237F-B6F8-4F9A-ABC7-5E8ECA93AB30}" type="presParOf" srcId="{DEF6C9F3-20B1-46B8-B8BD-EC04C4266ED8}" destId="{09B6DEA7-5C3A-4979-9CA4-7BB8AF5C661B}" srcOrd="0" destOrd="0" presId="urn:microsoft.com/office/officeart/2005/8/layout/cycle4"/>
    <dgm:cxn modelId="{02A5490C-8B0B-4B36-8F70-8C364FB6816E}" type="presParOf" srcId="{DEF6C9F3-20B1-46B8-B8BD-EC04C4266ED8}" destId="{51353D35-3A1A-45FF-A4EE-C74666C0B871}" srcOrd="1" destOrd="0" presId="urn:microsoft.com/office/officeart/2005/8/layout/cycle4"/>
    <dgm:cxn modelId="{0442F94A-5958-45C1-A913-27D213CD80E9}" type="presParOf" srcId="{DEF6C9F3-20B1-46B8-B8BD-EC04C4266ED8}" destId="{9A1DA8FC-87F3-45CF-98CE-F73E4518330C}" srcOrd="2" destOrd="0" presId="urn:microsoft.com/office/officeart/2005/8/layout/cycle4"/>
    <dgm:cxn modelId="{9DC7EF2D-44D6-468F-82DD-B279D0553B75}" type="presParOf" srcId="{DEF6C9F3-20B1-46B8-B8BD-EC04C4266ED8}" destId="{FB9D7D65-A0C0-4F13-9B3D-8073BD8DDEBA}" srcOrd="3" destOrd="0" presId="urn:microsoft.com/office/officeart/2005/8/layout/cycle4"/>
    <dgm:cxn modelId="{5E3D33BA-18BD-403F-862C-7D8D1714D4D7}" type="presParOf" srcId="{DEF6C9F3-20B1-46B8-B8BD-EC04C4266ED8}" destId="{A3959499-1F03-4ECC-9597-730AF81D140C}" srcOrd="4" destOrd="0" presId="urn:microsoft.com/office/officeart/2005/8/layout/cycle4"/>
    <dgm:cxn modelId="{A5CA7E4B-7636-4383-848E-100F828C0BC0}" type="presParOf" srcId="{7305EE22-7C25-446B-A49E-365AE83B633D}" destId="{BCAED0C8-5766-4CA4-8F2E-DC352DBAD467}" srcOrd="2" destOrd="0" presId="urn:microsoft.com/office/officeart/2005/8/layout/cycle4"/>
    <dgm:cxn modelId="{1622E6C7-E42D-4809-B183-2B07C368DE5E}" type="presParOf" srcId="{7305EE22-7C25-446B-A49E-365AE83B633D}" destId="{8E9790A3-DB04-45C2-A2F3-00CDAE0A2CF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029FC-217C-4AEA-9FA8-2D1940AE2C3F}">
      <dsp:nvSpPr>
        <dsp:cNvPr id="0" name=""/>
        <dsp:cNvSpPr/>
      </dsp:nvSpPr>
      <dsp:spPr>
        <a:xfrm>
          <a:off x="4082935" y="2982632"/>
          <a:ext cx="2166795" cy="14035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88900" lvl="1" indent="-88900" algn="l" defTabSz="400050">
            <a:lnSpc>
              <a:spcPct val="90000"/>
            </a:lnSpc>
            <a:spcBef>
              <a:spcPct val="0"/>
            </a:spcBef>
            <a:spcAft>
              <a:spcPct val="15000"/>
            </a:spcAft>
            <a:buChar char="•"/>
          </a:pPr>
          <a:endParaRPr lang="en-GB" sz="900" kern="1200" noProof="0" dirty="0"/>
        </a:p>
        <a:p>
          <a:pPr marL="88900" lvl="1" indent="-88900" algn="l" defTabSz="400050">
            <a:lnSpc>
              <a:spcPct val="90000"/>
            </a:lnSpc>
            <a:spcBef>
              <a:spcPct val="0"/>
            </a:spcBef>
            <a:spcAft>
              <a:spcPct val="15000"/>
            </a:spcAft>
            <a:buChar char="•"/>
          </a:pPr>
          <a:r>
            <a:rPr lang="en-GB" sz="900" kern="1200" noProof="0" dirty="0"/>
            <a:t>Upon recognition:</a:t>
          </a:r>
        </a:p>
        <a:p>
          <a:pPr marL="88900" lvl="1" indent="-88900" algn="l" defTabSz="400050">
            <a:lnSpc>
              <a:spcPct val="90000"/>
            </a:lnSpc>
            <a:spcBef>
              <a:spcPct val="0"/>
            </a:spcBef>
            <a:spcAft>
              <a:spcPct val="15000"/>
            </a:spcAft>
            <a:buFont typeface="Symbol" panose="05050102010706020507" pitchFamily="18" charset="2"/>
            <a:buChar char="-"/>
          </a:pPr>
          <a:r>
            <a:rPr lang="en-GB" sz="900" kern="1200" noProof="0" dirty="0"/>
            <a:t>Implementation of measures by domestic authorities and stakeholders (e.g. courts, registers, regulators)</a:t>
          </a:r>
        </a:p>
      </dsp:txBody>
      <dsp:txXfrm>
        <a:off x="4763805" y="3364362"/>
        <a:ext cx="1455092" cy="991030"/>
      </dsp:txXfrm>
    </dsp:sp>
    <dsp:sp modelId="{D443EB51-1189-4D06-B6CF-089B369EE00C}">
      <dsp:nvSpPr>
        <dsp:cNvPr id="0" name=""/>
        <dsp:cNvSpPr/>
      </dsp:nvSpPr>
      <dsp:spPr>
        <a:xfrm>
          <a:off x="547637" y="2982632"/>
          <a:ext cx="2166795" cy="14035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88900" lvl="1" indent="-88900" algn="l" defTabSz="400050">
            <a:lnSpc>
              <a:spcPct val="90000"/>
            </a:lnSpc>
            <a:spcBef>
              <a:spcPct val="0"/>
            </a:spcBef>
            <a:spcAft>
              <a:spcPct val="15000"/>
            </a:spcAft>
            <a:buChar char="•"/>
          </a:pPr>
          <a:r>
            <a:rPr lang="en-GB" sz="900" kern="1200" noProof="0" dirty="0"/>
            <a:t>Early involvement of host authorities in resolution process facilitates recognition abroad</a:t>
          </a:r>
        </a:p>
      </dsp:txBody>
      <dsp:txXfrm>
        <a:off x="578469" y="3364362"/>
        <a:ext cx="1455092" cy="991030"/>
      </dsp:txXfrm>
    </dsp:sp>
    <dsp:sp modelId="{4EA06B53-B4CE-4749-83AF-7AF5004209EC}">
      <dsp:nvSpPr>
        <dsp:cNvPr id="0" name=""/>
        <dsp:cNvSpPr/>
      </dsp:nvSpPr>
      <dsp:spPr>
        <a:xfrm>
          <a:off x="4082935" y="0"/>
          <a:ext cx="2166795" cy="14035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88900" lvl="1" indent="-88900" algn="l" defTabSz="355600">
            <a:lnSpc>
              <a:spcPct val="90000"/>
            </a:lnSpc>
            <a:spcBef>
              <a:spcPct val="0"/>
            </a:spcBef>
            <a:spcAft>
              <a:spcPct val="15000"/>
            </a:spcAft>
            <a:buChar char="•"/>
          </a:pPr>
          <a:r>
            <a:rPr lang="en-GB" sz="800" kern="1200" noProof="0" dirty="0"/>
            <a:t>Swift recognition of each individual measure:</a:t>
          </a:r>
        </a:p>
        <a:p>
          <a:pPr marL="360363" lvl="1" indent="-184150" algn="l" defTabSz="355600">
            <a:lnSpc>
              <a:spcPct val="90000"/>
            </a:lnSpc>
            <a:spcBef>
              <a:spcPct val="0"/>
            </a:spcBef>
            <a:spcAft>
              <a:spcPct val="15000"/>
            </a:spcAft>
            <a:buFont typeface="Symbol" panose="05050102010706020507" pitchFamily="18" charset="2"/>
            <a:buChar char="-"/>
          </a:pPr>
          <a:r>
            <a:rPr lang="en-GB" sz="800" kern="1200" noProof="0" dirty="0"/>
            <a:t>Recognition unless a specific ground for refusal applies</a:t>
          </a:r>
        </a:p>
        <a:p>
          <a:pPr marL="360363" lvl="1" indent="-184150" algn="l" defTabSz="355600">
            <a:lnSpc>
              <a:spcPct val="90000"/>
            </a:lnSpc>
            <a:spcBef>
              <a:spcPct val="0"/>
            </a:spcBef>
            <a:spcAft>
              <a:spcPct val="15000"/>
            </a:spcAft>
            <a:buFont typeface="Symbol" panose="05050102010706020507" pitchFamily="18" charset="2"/>
            <a:buChar char="-"/>
          </a:pPr>
          <a:r>
            <a:rPr lang="en-GB" sz="800" kern="1200" noProof="0" dirty="0"/>
            <a:t>Presumptive recognition where a host resolution authority previously agreed to the measure as part of cooperation in the home country</a:t>
          </a:r>
        </a:p>
      </dsp:txBody>
      <dsp:txXfrm>
        <a:off x="4763805" y="30832"/>
        <a:ext cx="1455092" cy="991030"/>
      </dsp:txXfrm>
    </dsp:sp>
    <dsp:sp modelId="{D84DBAA4-086F-4890-95E2-F614F2F7AFCE}">
      <dsp:nvSpPr>
        <dsp:cNvPr id="0" name=""/>
        <dsp:cNvSpPr/>
      </dsp:nvSpPr>
      <dsp:spPr>
        <a:xfrm>
          <a:off x="547637" y="0"/>
          <a:ext cx="2166795" cy="14035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88900" lvl="1" indent="-88900" algn="l" defTabSz="355600">
            <a:lnSpc>
              <a:spcPct val="90000"/>
            </a:lnSpc>
            <a:spcBef>
              <a:spcPct val="0"/>
            </a:spcBef>
            <a:spcAft>
              <a:spcPct val="15000"/>
            </a:spcAft>
            <a:buChar char="•"/>
          </a:pPr>
          <a:r>
            <a:rPr lang="en-GB" sz="800" kern="1200" noProof="0" dirty="0"/>
            <a:t>Decision to select specific resolution measures from the local resolution framework</a:t>
          </a:r>
        </a:p>
        <a:p>
          <a:pPr marL="88900" lvl="1" indent="-88900" algn="l" defTabSz="355600">
            <a:lnSpc>
              <a:spcPct val="90000"/>
            </a:lnSpc>
            <a:spcBef>
              <a:spcPct val="0"/>
            </a:spcBef>
            <a:spcAft>
              <a:spcPct val="15000"/>
            </a:spcAft>
            <a:buChar char="•"/>
          </a:pPr>
          <a:endParaRPr lang="en-GB" sz="800" kern="1200" noProof="0" dirty="0"/>
        </a:p>
        <a:p>
          <a:pPr marL="88900" lvl="1" indent="-88900" algn="l" defTabSz="355600">
            <a:lnSpc>
              <a:spcPct val="90000"/>
            </a:lnSpc>
            <a:spcBef>
              <a:spcPct val="0"/>
            </a:spcBef>
            <a:spcAft>
              <a:spcPct val="15000"/>
            </a:spcAft>
            <a:buChar char="•"/>
          </a:pPr>
          <a:r>
            <a:rPr lang="en-GB" sz="800" kern="1200" noProof="0" dirty="0"/>
            <a:t>Informed by </a:t>
          </a:r>
        </a:p>
        <a:p>
          <a:pPr marL="265113" lvl="1" indent="-88900" algn="l" defTabSz="355600">
            <a:lnSpc>
              <a:spcPct val="90000"/>
            </a:lnSpc>
            <a:spcBef>
              <a:spcPct val="0"/>
            </a:spcBef>
            <a:spcAft>
              <a:spcPct val="15000"/>
            </a:spcAft>
            <a:buFont typeface="Symbol" panose="05050102010706020507" pitchFamily="18" charset="2"/>
            <a:buChar char="-"/>
          </a:pPr>
          <a:r>
            <a:rPr lang="en-GB" sz="800" kern="1200" noProof="0" dirty="0"/>
            <a:t> supervisors,</a:t>
          </a:r>
        </a:p>
        <a:p>
          <a:pPr marL="265113" lvl="1" indent="-88900" algn="l" defTabSz="355600">
            <a:lnSpc>
              <a:spcPct val="90000"/>
            </a:lnSpc>
            <a:spcBef>
              <a:spcPct val="0"/>
            </a:spcBef>
            <a:spcAft>
              <a:spcPct val="15000"/>
            </a:spcAft>
            <a:buFont typeface="Symbol" panose="05050102010706020507" pitchFamily="18" charset="2"/>
            <a:buChar char="-"/>
          </a:pPr>
          <a:r>
            <a:rPr lang="en-GB" sz="800" kern="1200" noProof="0" dirty="0"/>
            <a:t> early intervention,</a:t>
          </a:r>
        </a:p>
        <a:p>
          <a:pPr marL="265113" lvl="1" indent="-88900" algn="l" defTabSz="355600">
            <a:lnSpc>
              <a:spcPct val="90000"/>
            </a:lnSpc>
            <a:spcBef>
              <a:spcPct val="0"/>
            </a:spcBef>
            <a:spcAft>
              <a:spcPct val="15000"/>
            </a:spcAft>
            <a:buFont typeface="Symbol" panose="05050102010706020507" pitchFamily="18" charset="2"/>
            <a:buChar char="-"/>
          </a:pPr>
          <a:r>
            <a:rPr lang="en-GB" sz="800" kern="1200" noProof="0" dirty="0"/>
            <a:t>relevant (host)    authorities and stakeholders</a:t>
          </a:r>
        </a:p>
      </dsp:txBody>
      <dsp:txXfrm>
        <a:off x="578469" y="30832"/>
        <a:ext cx="1455092" cy="991030"/>
      </dsp:txXfrm>
    </dsp:sp>
    <dsp:sp modelId="{09B6DEA7-5C3A-4979-9CA4-7BB8AF5C661B}">
      <dsp:nvSpPr>
        <dsp:cNvPr id="0" name=""/>
        <dsp:cNvSpPr/>
      </dsp:nvSpPr>
      <dsp:spPr>
        <a:xfrm>
          <a:off x="1455586" y="250014"/>
          <a:ext cx="1899235" cy="18992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noProof="0" dirty="0"/>
            <a:t>Resolution measure(s)</a:t>
          </a:r>
        </a:p>
      </dsp:txBody>
      <dsp:txXfrm>
        <a:off x="2011859" y="806287"/>
        <a:ext cx="1342962" cy="1342962"/>
      </dsp:txXfrm>
    </dsp:sp>
    <dsp:sp modelId="{51353D35-3A1A-45FF-A4EE-C74666C0B871}">
      <dsp:nvSpPr>
        <dsp:cNvPr id="0" name=""/>
        <dsp:cNvSpPr/>
      </dsp:nvSpPr>
      <dsp:spPr>
        <a:xfrm rot="5400000">
          <a:off x="3442546" y="250014"/>
          <a:ext cx="1899235" cy="18992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noProof="0" dirty="0"/>
            <a:t>Notice</a:t>
          </a:r>
        </a:p>
      </dsp:txBody>
      <dsp:txXfrm rot="-5400000">
        <a:off x="3442546" y="806287"/>
        <a:ext cx="1342962" cy="1342962"/>
      </dsp:txXfrm>
    </dsp:sp>
    <dsp:sp modelId="{9A1DA8FC-87F3-45CF-98CE-F73E4518330C}">
      <dsp:nvSpPr>
        <dsp:cNvPr id="0" name=""/>
        <dsp:cNvSpPr/>
      </dsp:nvSpPr>
      <dsp:spPr>
        <a:xfrm rot="10800000">
          <a:off x="3442546" y="2236974"/>
          <a:ext cx="1899235" cy="18992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noProof="0" dirty="0"/>
            <a:t>Cooperation</a:t>
          </a:r>
        </a:p>
      </dsp:txBody>
      <dsp:txXfrm rot="10800000">
        <a:off x="3442546" y="2236974"/>
        <a:ext cx="1342962" cy="1342962"/>
      </dsp:txXfrm>
    </dsp:sp>
    <dsp:sp modelId="{FB9D7D65-A0C0-4F13-9B3D-8073BD8DDEBA}">
      <dsp:nvSpPr>
        <dsp:cNvPr id="0" name=""/>
        <dsp:cNvSpPr/>
      </dsp:nvSpPr>
      <dsp:spPr>
        <a:xfrm rot="16200000">
          <a:off x="1455586" y="2236974"/>
          <a:ext cx="1899235" cy="18992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noProof="0" dirty="0"/>
            <a:t>Cooperation</a:t>
          </a:r>
        </a:p>
        <a:p>
          <a:pPr marL="0" lvl="0" indent="0" algn="ctr" defTabSz="711200">
            <a:lnSpc>
              <a:spcPct val="90000"/>
            </a:lnSpc>
            <a:spcBef>
              <a:spcPct val="0"/>
            </a:spcBef>
            <a:spcAft>
              <a:spcPct val="35000"/>
            </a:spcAft>
            <a:buNone/>
          </a:pPr>
          <a:r>
            <a:rPr lang="en-GB" sz="1600" kern="1200" noProof="0" dirty="0"/>
            <a:t>incentive</a:t>
          </a:r>
        </a:p>
      </dsp:txBody>
      <dsp:txXfrm rot="5400000">
        <a:off x="2011859" y="2236974"/>
        <a:ext cx="1342962" cy="1342962"/>
      </dsp:txXfrm>
    </dsp:sp>
    <dsp:sp modelId="{BCAED0C8-5766-4CA4-8F2E-DC352DBAD467}">
      <dsp:nvSpPr>
        <dsp:cNvPr id="0" name=""/>
        <dsp:cNvSpPr/>
      </dsp:nvSpPr>
      <dsp:spPr>
        <a:xfrm>
          <a:off x="3070813" y="1798352"/>
          <a:ext cx="655740" cy="57020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9790A3-DB04-45C2-A2F3-00CDAE0A2CFE}">
      <dsp:nvSpPr>
        <dsp:cNvPr id="0" name=""/>
        <dsp:cNvSpPr/>
      </dsp:nvSpPr>
      <dsp:spPr>
        <a:xfrm rot="10800000">
          <a:off x="3070813" y="2017663"/>
          <a:ext cx="655740" cy="57020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029FC-217C-4AEA-9FA8-2D1940AE2C3F}">
      <dsp:nvSpPr>
        <dsp:cNvPr id="0" name=""/>
        <dsp:cNvSpPr/>
      </dsp:nvSpPr>
      <dsp:spPr>
        <a:xfrm>
          <a:off x="4046027" y="3014087"/>
          <a:ext cx="2147845" cy="13913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88900" lvl="1" indent="-88900" algn="l" defTabSz="355600">
            <a:lnSpc>
              <a:spcPct val="90000"/>
            </a:lnSpc>
            <a:spcBef>
              <a:spcPct val="0"/>
            </a:spcBef>
            <a:spcAft>
              <a:spcPct val="15000"/>
            </a:spcAft>
            <a:buChar char="•"/>
          </a:pPr>
          <a:endParaRPr lang="en-GB" sz="800" kern="1200" noProof="0" dirty="0"/>
        </a:p>
        <a:p>
          <a:pPr marL="88900" lvl="1" indent="-88900" algn="l" defTabSz="355600">
            <a:lnSpc>
              <a:spcPct val="90000"/>
            </a:lnSpc>
            <a:spcBef>
              <a:spcPct val="0"/>
            </a:spcBef>
            <a:spcAft>
              <a:spcPct val="15000"/>
            </a:spcAft>
            <a:buChar char="•"/>
          </a:pPr>
          <a:r>
            <a:rPr lang="en-GB" sz="800" kern="1200" noProof="0" dirty="0"/>
            <a:t>Upon recognition:</a:t>
          </a:r>
        </a:p>
        <a:p>
          <a:pPr marL="88900" lvl="1" indent="-88900" algn="l" defTabSz="355600">
            <a:lnSpc>
              <a:spcPct val="90000"/>
            </a:lnSpc>
            <a:spcBef>
              <a:spcPct val="0"/>
            </a:spcBef>
            <a:spcAft>
              <a:spcPct val="15000"/>
            </a:spcAft>
            <a:buFont typeface="Symbol" panose="05050102010706020507" pitchFamily="18" charset="2"/>
            <a:buChar char="-"/>
          </a:pPr>
          <a:r>
            <a:rPr lang="en-GB" sz="800" kern="1200" noProof="0" dirty="0"/>
            <a:t> Compensation by home jurisdiction</a:t>
          </a:r>
        </a:p>
        <a:p>
          <a:pPr marL="88900" lvl="1" indent="-88900" algn="l" defTabSz="355600">
            <a:lnSpc>
              <a:spcPct val="90000"/>
            </a:lnSpc>
            <a:spcBef>
              <a:spcPct val="0"/>
            </a:spcBef>
            <a:spcAft>
              <a:spcPct val="15000"/>
            </a:spcAft>
            <a:buFont typeface="Arial" panose="020B0604020202020204" pitchFamily="34" charset="0"/>
            <a:buChar char="•"/>
          </a:pPr>
          <a:r>
            <a:rPr lang="en-GB" sz="800" kern="1200" noProof="0" dirty="0"/>
            <a:t>Where insufficient:</a:t>
          </a:r>
        </a:p>
        <a:p>
          <a:pPr marL="88900" lvl="1" indent="-88900" algn="l" defTabSz="355600">
            <a:lnSpc>
              <a:spcPct val="90000"/>
            </a:lnSpc>
            <a:spcBef>
              <a:spcPct val="0"/>
            </a:spcBef>
            <a:spcAft>
              <a:spcPct val="15000"/>
            </a:spcAft>
            <a:buFont typeface="Symbol" panose="05050102010706020507" pitchFamily="18" charset="2"/>
            <a:buChar char="-"/>
          </a:pPr>
          <a:r>
            <a:rPr lang="en-GB" sz="800" kern="1200" noProof="0" dirty="0"/>
            <a:t>Host litigation and enforcement against host country assets</a:t>
          </a:r>
        </a:p>
      </dsp:txBody>
      <dsp:txXfrm>
        <a:off x="4720944" y="3392479"/>
        <a:ext cx="1442366" cy="982361"/>
      </dsp:txXfrm>
    </dsp:sp>
    <dsp:sp modelId="{D443EB51-1189-4D06-B6CF-089B369EE00C}">
      <dsp:nvSpPr>
        <dsp:cNvPr id="0" name=""/>
        <dsp:cNvSpPr/>
      </dsp:nvSpPr>
      <dsp:spPr>
        <a:xfrm>
          <a:off x="511942" y="3014087"/>
          <a:ext cx="2147845" cy="13913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88900" lvl="1" indent="-88900" algn="l" defTabSz="355600">
            <a:lnSpc>
              <a:spcPct val="90000"/>
            </a:lnSpc>
            <a:spcBef>
              <a:spcPct val="0"/>
            </a:spcBef>
            <a:spcAft>
              <a:spcPct val="15000"/>
            </a:spcAft>
            <a:buChar char="•"/>
          </a:pPr>
          <a:r>
            <a:rPr lang="en-GB" sz="800" kern="1200" noProof="0" dirty="0"/>
            <a:t>Potentially more costly involvement of host country stakeholders in home resolution process secures centralisation</a:t>
          </a:r>
        </a:p>
      </dsp:txBody>
      <dsp:txXfrm>
        <a:off x="542505" y="3392479"/>
        <a:ext cx="1442366" cy="982361"/>
      </dsp:txXfrm>
    </dsp:sp>
    <dsp:sp modelId="{4EA06B53-B4CE-4749-83AF-7AF5004209EC}">
      <dsp:nvSpPr>
        <dsp:cNvPr id="0" name=""/>
        <dsp:cNvSpPr/>
      </dsp:nvSpPr>
      <dsp:spPr>
        <a:xfrm>
          <a:off x="4144517" y="-6184"/>
          <a:ext cx="2271540" cy="15447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88900" lvl="1" indent="-88900" algn="l" defTabSz="355600">
            <a:lnSpc>
              <a:spcPct val="90000"/>
            </a:lnSpc>
            <a:spcBef>
              <a:spcPct val="0"/>
            </a:spcBef>
            <a:spcAft>
              <a:spcPct val="15000"/>
            </a:spcAft>
            <a:buChar char="•"/>
          </a:pPr>
          <a:r>
            <a:rPr lang="en-GB" sz="800" kern="1200" noProof="0" dirty="0"/>
            <a:t>Responding to home resolution law:</a:t>
          </a:r>
        </a:p>
        <a:p>
          <a:pPr marL="265113" lvl="1" indent="-88900" algn="l" defTabSz="355600">
            <a:lnSpc>
              <a:spcPct val="90000"/>
            </a:lnSpc>
            <a:spcBef>
              <a:spcPct val="0"/>
            </a:spcBef>
            <a:spcAft>
              <a:spcPct val="15000"/>
            </a:spcAft>
            <a:buFont typeface="+mj-lt"/>
            <a:buAutoNum type="alphaLcParenR"/>
          </a:pPr>
          <a:r>
            <a:rPr lang="en-GB" sz="800" kern="1200" noProof="0" dirty="0"/>
            <a:t> Where rights of host stakeholders are protected in home country → recognition and no litigation</a:t>
          </a:r>
        </a:p>
        <a:p>
          <a:pPr marL="265113" lvl="1" indent="-88900" algn="l" defTabSz="355600">
            <a:lnSpc>
              <a:spcPct val="90000"/>
            </a:lnSpc>
            <a:spcBef>
              <a:spcPct val="0"/>
            </a:spcBef>
            <a:spcAft>
              <a:spcPct val="15000"/>
            </a:spcAft>
            <a:buFont typeface="+mj-lt"/>
            <a:buAutoNum type="alphaLcParenR"/>
          </a:pPr>
          <a:r>
            <a:rPr lang="en-GB" sz="800" kern="1200" noProof="0" dirty="0"/>
            <a:t>Where protection is insufficient in home process → recognition and possible   litigation of compensation</a:t>
          </a:r>
        </a:p>
      </dsp:txBody>
      <dsp:txXfrm>
        <a:off x="4859912" y="27749"/>
        <a:ext cx="1522212" cy="1090697"/>
      </dsp:txXfrm>
    </dsp:sp>
    <dsp:sp modelId="{D84DBAA4-086F-4890-95E2-F614F2F7AFCE}">
      <dsp:nvSpPr>
        <dsp:cNvPr id="0" name=""/>
        <dsp:cNvSpPr/>
      </dsp:nvSpPr>
      <dsp:spPr>
        <a:xfrm>
          <a:off x="541647" y="57537"/>
          <a:ext cx="2147845" cy="13913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88900" lvl="1" indent="-88900" algn="l" defTabSz="355600">
            <a:lnSpc>
              <a:spcPct val="90000"/>
            </a:lnSpc>
            <a:spcBef>
              <a:spcPct val="0"/>
            </a:spcBef>
            <a:spcAft>
              <a:spcPct val="15000"/>
            </a:spcAft>
            <a:buChar char="•"/>
          </a:pPr>
          <a:r>
            <a:rPr lang="en-GB" sz="800" kern="1200" noProof="0" dirty="0"/>
            <a:t>Decision to apply and select specific resolution measures → limited/no judicial review</a:t>
          </a:r>
        </a:p>
        <a:p>
          <a:pPr marL="88900" lvl="1" indent="-88900" algn="l" defTabSz="355600">
            <a:lnSpc>
              <a:spcPct val="90000"/>
            </a:lnSpc>
            <a:spcBef>
              <a:spcPct val="0"/>
            </a:spcBef>
            <a:spcAft>
              <a:spcPct val="15000"/>
            </a:spcAft>
            <a:buChar char="•"/>
          </a:pPr>
          <a:endParaRPr lang="en-GB" sz="800" kern="1200" noProof="0" dirty="0"/>
        </a:p>
        <a:p>
          <a:pPr marL="88900" lvl="1" indent="-88900" algn="l" defTabSz="355600">
            <a:lnSpc>
              <a:spcPct val="90000"/>
            </a:lnSpc>
            <a:spcBef>
              <a:spcPct val="0"/>
            </a:spcBef>
            <a:spcAft>
              <a:spcPct val="15000"/>
            </a:spcAft>
            <a:buChar char="•"/>
          </a:pPr>
          <a:r>
            <a:rPr lang="en-GB" sz="800" kern="1200" noProof="0" dirty="0"/>
            <a:t>Compensation scheme for ex post valuation and objections regarding value, jurisdiction and legality (that includes     all, including foreign    stakeholders)</a:t>
          </a:r>
        </a:p>
      </dsp:txBody>
      <dsp:txXfrm>
        <a:off x="572210" y="88100"/>
        <a:ext cx="1442366" cy="982361"/>
      </dsp:txXfrm>
    </dsp:sp>
    <dsp:sp modelId="{09B6DEA7-5C3A-4979-9CA4-7BB8AF5C661B}">
      <dsp:nvSpPr>
        <dsp:cNvPr id="0" name=""/>
        <dsp:cNvSpPr/>
      </dsp:nvSpPr>
      <dsp:spPr>
        <a:xfrm>
          <a:off x="1472579" y="267007"/>
          <a:ext cx="1882626" cy="188262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noProof="0" dirty="0"/>
            <a:t>Resolution measure(s)</a:t>
          </a:r>
        </a:p>
      </dsp:txBody>
      <dsp:txXfrm>
        <a:off x="2023987" y="818415"/>
        <a:ext cx="1331218" cy="1331218"/>
      </dsp:txXfrm>
    </dsp:sp>
    <dsp:sp modelId="{51353D35-3A1A-45FF-A4EE-C74666C0B871}">
      <dsp:nvSpPr>
        <dsp:cNvPr id="0" name=""/>
        <dsp:cNvSpPr/>
      </dsp:nvSpPr>
      <dsp:spPr>
        <a:xfrm rot="5400000">
          <a:off x="3442162" y="267007"/>
          <a:ext cx="1882626" cy="188262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noProof="0" dirty="0"/>
            <a:t>Notice</a:t>
          </a:r>
        </a:p>
      </dsp:txBody>
      <dsp:txXfrm rot="-5400000">
        <a:off x="3442162" y="818415"/>
        <a:ext cx="1331218" cy="1331218"/>
      </dsp:txXfrm>
    </dsp:sp>
    <dsp:sp modelId="{9A1DA8FC-87F3-45CF-98CE-F73E4518330C}">
      <dsp:nvSpPr>
        <dsp:cNvPr id="0" name=""/>
        <dsp:cNvSpPr/>
      </dsp:nvSpPr>
      <dsp:spPr>
        <a:xfrm rot="10800000">
          <a:off x="3442162" y="2236591"/>
          <a:ext cx="1882626" cy="188262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noProof="0" dirty="0"/>
            <a:t>Cooperation incentive</a:t>
          </a:r>
        </a:p>
      </dsp:txBody>
      <dsp:txXfrm rot="10800000">
        <a:off x="3442162" y="2236591"/>
        <a:ext cx="1331218" cy="1331218"/>
      </dsp:txXfrm>
    </dsp:sp>
    <dsp:sp modelId="{FB9D7D65-A0C0-4F13-9B3D-8073BD8DDEBA}">
      <dsp:nvSpPr>
        <dsp:cNvPr id="0" name=""/>
        <dsp:cNvSpPr/>
      </dsp:nvSpPr>
      <dsp:spPr>
        <a:xfrm rot="16200000">
          <a:off x="1472579" y="2236591"/>
          <a:ext cx="1882626" cy="188262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noProof="0" dirty="0"/>
            <a:t>Cooperation incentive</a:t>
          </a:r>
        </a:p>
      </dsp:txBody>
      <dsp:txXfrm rot="5400000">
        <a:off x="2023987" y="2236591"/>
        <a:ext cx="1331218" cy="1331218"/>
      </dsp:txXfrm>
    </dsp:sp>
    <dsp:sp modelId="{BCAED0C8-5766-4CA4-8F2E-DC352DBAD467}">
      <dsp:nvSpPr>
        <dsp:cNvPr id="0" name=""/>
        <dsp:cNvSpPr/>
      </dsp:nvSpPr>
      <dsp:spPr>
        <a:xfrm>
          <a:off x="3073680" y="1801804"/>
          <a:ext cx="650006" cy="56522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9790A3-DB04-45C2-A2F3-00CDAE0A2CFE}">
      <dsp:nvSpPr>
        <dsp:cNvPr id="0" name=""/>
        <dsp:cNvSpPr/>
      </dsp:nvSpPr>
      <dsp:spPr>
        <a:xfrm rot="10800000">
          <a:off x="3073680" y="2019197"/>
          <a:ext cx="650006" cy="56522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8/31/2022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8/31/2022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8/31/2022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8/31/2022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8/31/2022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8/31/2022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8/31/2022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8/31/2022</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8/31/2022</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8/31/2022</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8/31/2022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8/31/2022</a:t>
            </a:fld>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5455-EE55-424F-0F51-DDA1B95C3F78}"/>
              </a:ext>
            </a:extLst>
          </p:cNvPr>
          <p:cNvSpPr>
            <a:spLocks noGrp="1"/>
          </p:cNvSpPr>
          <p:nvPr>
            <p:ph type="ctrTitle"/>
          </p:nvPr>
        </p:nvSpPr>
        <p:spPr>
          <a:xfrm>
            <a:off x="1341884" y="1905000"/>
            <a:ext cx="6624736" cy="3048000"/>
          </a:xfrm>
        </p:spPr>
        <p:txBody>
          <a:bodyPr>
            <a:normAutofit fontScale="90000"/>
          </a:bodyPr>
          <a:lstStyle/>
          <a:p>
            <a:r>
              <a:rPr lang="en-US" sz="3600" dirty="0">
                <a:solidFill>
                  <a:srgbClr val="794409"/>
                </a:solidFill>
              </a:rPr>
              <a:t>Cross-border Implications of Financial Institution Restructuring</a:t>
            </a:r>
            <a:br>
              <a:rPr lang="en-US" sz="2200" dirty="0">
                <a:solidFill>
                  <a:srgbClr val="794409"/>
                </a:solidFill>
              </a:rPr>
            </a:br>
            <a:br>
              <a:rPr lang="en-US" sz="2200" dirty="0">
                <a:solidFill>
                  <a:srgbClr val="794409"/>
                </a:solidFill>
              </a:rPr>
            </a:br>
            <a:br>
              <a:rPr lang="en-US" sz="2200" dirty="0">
                <a:solidFill>
                  <a:srgbClr val="794409"/>
                </a:solidFill>
              </a:rPr>
            </a:br>
            <a:br>
              <a:rPr lang="en-US" sz="2200" dirty="0">
                <a:solidFill>
                  <a:srgbClr val="794409"/>
                </a:solidFill>
              </a:rPr>
            </a:br>
            <a:r>
              <a:rPr kumimoji="0" lang="en-CA" sz="2200" b="0" i="0" u="none" strike="noStrike" kern="1200" cap="none" spc="0" normalizeH="0" baseline="0" noProof="0" dirty="0">
                <a:ln>
                  <a:noFill/>
                </a:ln>
                <a:solidFill>
                  <a:schemeClr val="tx1"/>
                </a:solidFill>
                <a:effectLst/>
                <a:uLnTx/>
                <a:uFillTx/>
                <a:latin typeface="+mj-lt"/>
                <a:cs typeface="Calibri Light" panose="020F0302020204030204" pitchFamily="34" charset="0"/>
              </a:rPr>
              <a:t>D</a:t>
            </a:r>
            <a:r>
              <a:rPr kumimoji="0" lang="en-US" sz="2200" b="0" i="0" u="none" strike="noStrike" kern="1200" cap="none" spc="0" normalizeH="0" baseline="0" noProof="0" dirty="0">
                <a:ln>
                  <a:noFill/>
                </a:ln>
                <a:solidFill>
                  <a:schemeClr val="tx1"/>
                </a:solidFill>
                <a:effectLst/>
                <a:uLnTx/>
                <a:uFillTx/>
                <a:latin typeface="+mj-lt"/>
                <a:cs typeface="Calibri Light" panose="020F0302020204030204" pitchFamily="34" charset="0"/>
              </a:rPr>
              <a:t>onald Bernstein,</a:t>
            </a:r>
            <a:r>
              <a:rPr kumimoji="0" lang="en-CA" sz="2200" b="0" i="0" u="none" strike="noStrike" kern="1200" cap="none" spc="0" normalizeH="0" baseline="0" noProof="0" dirty="0">
                <a:ln>
                  <a:noFill/>
                </a:ln>
                <a:solidFill>
                  <a:schemeClr val="tx1"/>
                </a:solidFill>
                <a:effectLst/>
                <a:uLnTx/>
                <a:uFillTx/>
                <a:latin typeface="+mj-lt"/>
                <a:cs typeface="Calibri Light" panose="020F0302020204030204" pitchFamily="34" charset="0"/>
              </a:rPr>
              <a:t> DavisPolk, New York</a:t>
            </a:r>
            <a:br>
              <a:rPr kumimoji="0" lang="en-CA" sz="2200" b="0" i="0" u="none" strike="noStrike" kern="1200" cap="none" spc="0" normalizeH="0" baseline="0" noProof="0" dirty="0">
                <a:ln>
                  <a:noFill/>
                </a:ln>
                <a:solidFill>
                  <a:schemeClr val="tx1"/>
                </a:solidFill>
                <a:effectLst/>
                <a:uLnTx/>
                <a:uFillTx/>
                <a:latin typeface="+mj-lt"/>
                <a:cs typeface="Calibri Light" panose="020F0302020204030204" pitchFamily="34" charset="0"/>
              </a:rPr>
            </a:br>
            <a:br>
              <a:rPr kumimoji="0" lang="en-CA" sz="2200" b="0" i="0" u="none" strike="noStrike" kern="1200" cap="none" spc="0" normalizeH="0" baseline="0" noProof="0" dirty="0">
                <a:ln>
                  <a:noFill/>
                </a:ln>
                <a:solidFill>
                  <a:schemeClr val="tx1"/>
                </a:solidFill>
                <a:effectLst/>
                <a:uLnTx/>
                <a:uFillTx/>
                <a:latin typeface="+mj-lt"/>
                <a:cs typeface="Calibri Light" panose="020F0302020204030204" pitchFamily="34" charset="0"/>
              </a:rPr>
            </a:br>
            <a:r>
              <a:rPr lang="en-CA" sz="2200" dirty="0">
                <a:solidFill>
                  <a:schemeClr val="tx1"/>
                </a:solidFill>
                <a:latin typeface="+mj-lt"/>
                <a:cs typeface="Calibri Light" panose="020F0302020204030204" pitchFamily="34" charset="0"/>
              </a:rPr>
              <a:t>Dr. Riz Mokal, South Square, London, UK</a:t>
            </a:r>
            <a:br>
              <a:rPr lang="en-CA" sz="2200" dirty="0">
                <a:solidFill>
                  <a:schemeClr val="tx1"/>
                </a:solidFill>
                <a:latin typeface="+mj-lt"/>
                <a:cs typeface="Calibri Light" panose="020F0302020204030204" pitchFamily="34" charset="0"/>
              </a:rPr>
            </a:br>
            <a:br>
              <a:rPr lang="en-CA" sz="2200" dirty="0">
                <a:solidFill>
                  <a:schemeClr val="tx1"/>
                </a:solidFill>
                <a:latin typeface="+mj-lt"/>
                <a:cs typeface="Calibri Light" panose="020F0302020204030204" pitchFamily="34" charset="0"/>
              </a:rPr>
            </a:br>
            <a:r>
              <a:rPr lang="en-US" sz="2200" b="0" i="0" dirty="0">
                <a:solidFill>
                  <a:schemeClr val="tx1"/>
                </a:solidFill>
                <a:effectLst/>
                <a:latin typeface="+mj-lt"/>
                <a:cs typeface="Calibri Light" panose="020F0302020204030204" pitchFamily="34" charset="0"/>
              </a:rPr>
              <a:t>Dr. Stephan Madaus, Martin Luther University, Germany</a:t>
            </a:r>
            <a:br>
              <a:rPr lang="en-US" sz="2200" b="0" i="0" dirty="0">
                <a:solidFill>
                  <a:schemeClr val="tx1"/>
                </a:solidFill>
                <a:effectLst/>
                <a:latin typeface="+mj-lt"/>
                <a:cs typeface="Calibri Light" panose="020F0302020204030204" pitchFamily="34" charset="0"/>
              </a:rPr>
            </a:br>
            <a:br>
              <a:rPr lang="en-US" sz="2200" b="0" i="0" dirty="0">
                <a:solidFill>
                  <a:schemeClr val="tx1"/>
                </a:solidFill>
                <a:effectLst/>
                <a:latin typeface="+mj-lt"/>
                <a:cs typeface="Calibri Light" panose="020F0302020204030204" pitchFamily="34" charset="0"/>
              </a:rPr>
            </a:br>
            <a:r>
              <a:rPr lang="en-US" sz="2200" b="0" i="0" dirty="0">
                <a:solidFill>
                  <a:schemeClr val="tx1"/>
                </a:solidFill>
                <a:effectLst/>
                <a:latin typeface="+mj-lt"/>
                <a:cs typeface="Calibri Light" panose="020F0302020204030204" pitchFamily="34" charset="0"/>
              </a:rPr>
              <a:t>Dr. Janis Sarra, University of British Columbia, Canada</a:t>
            </a:r>
            <a:br>
              <a:rPr lang="en-US" sz="2200" b="0" i="0" dirty="0">
                <a:solidFill>
                  <a:schemeClr val="tx1"/>
                </a:solidFill>
                <a:effectLst/>
                <a:latin typeface="+mj-lt"/>
                <a:cs typeface="Calibri Light" panose="020F0302020204030204" pitchFamily="34" charset="0"/>
              </a:rPr>
            </a:br>
            <a:br>
              <a:rPr lang="en-US" sz="2200" b="0" i="0" dirty="0">
                <a:solidFill>
                  <a:schemeClr val="tx1"/>
                </a:solidFill>
                <a:effectLst/>
                <a:latin typeface="+mj-lt"/>
                <a:cs typeface="Calibri Light" panose="020F0302020204030204" pitchFamily="34" charset="0"/>
              </a:rPr>
            </a:br>
            <a:r>
              <a:rPr lang="en-US" sz="2200" b="0" i="0" dirty="0">
                <a:solidFill>
                  <a:schemeClr val="tx1"/>
                </a:solidFill>
                <a:effectLst/>
                <a:latin typeface="+mj-lt"/>
                <a:cs typeface="Calibri Light" panose="020F0302020204030204" pitchFamily="34" charset="0"/>
              </a:rPr>
              <a:t>Prof. Anna Gelpern, Georgetown Law, USA</a:t>
            </a:r>
            <a:br>
              <a:rPr lang="en-US" sz="2200" b="0" i="0" dirty="0">
                <a:solidFill>
                  <a:schemeClr val="tx1"/>
                </a:solidFill>
                <a:effectLst/>
                <a:latin typeface="+mj-lt"/>
                <a:cs typeface="Calibri Light" panose="020F0302020204030204" pitchFamily="34" charset="0"/>
              </a:rPr>
            </a:br>
            <a:br>
              <a:rPr lang="en-GB" sz="3200" dirty="0">
                <a:solidFill>
                  <a:schemeClr val="tx1"/>
                </a:solidFill>
                <a:latin typeface="+mj-lt"/>
                <a:cs typeface="Calibri Light" panose="020F0302020204030204" pitchFamily="34" charset="0"/>
              </a:rPr>
            </a:br>
            <a:endParaRPr lang="en-US" sz="3000" dirty="0"/>
          </a:p>
        </p:txBody>
      </p:sp>
      <p:sp>
        <p:nvSpPr>
          <p:cNvPr id="3" name="Subtitle 2">
            <a:extLst>
              <a:ext uri="{FF2B5EF4-FFF2-40B4-BE49-F238E27FC236}">
                <a16:creationId xmlns:a16="http://schemas.microsoft.com/office/drawing/2014/main" id="{AC9817CB-6C8F-B0AD-1904-554E213AB1D4}"/>
              </a:ext>
            </a:extLst>
          </p:cNvPr>
          <p:cNvSpPr>
            <a:spLocks noGrp="1"/>
          </p:cNvSpPr>
          <p:nvPr>
            <p:ph type="subTitle" idx="1"/>
          </p:nvPr>
        </p:nvSpPr>
        <p:spPr/>
        <p:txBody>
          <a:bodyPr/>
          <a:lstStyle/>
          <a:p>
            <a:br>
              <a:rPr lang="en-US" sz="2800" dirty="0">
                <a:solidFill>
                  <a:srgbClr val="794409"/>
                </a:solidFill>
              </a:rPr>
            </a:br>
            <a:r>
              <a:rPr lang="en-US" sz="2800" dirty="0">
                <a:solidFill>
                  <a:srgbClr val="794409"/>
                </a:solidFill>
              </a:rPr>
              <a:t>International Insolvency Institute 2022 Conference, Toronto, Canada</a:t>
            </a:r>
            <a:endParaRPr lang="en-US" dirty="0"/>
          </a:p>
        </p:txBody>
      </p:sp>
    </p:spTree>
    <p:extLst>
      <p:ext uri="{BB962C8B-B14F-4D97-AF65-F5344CB8AC3E}">
        <p14:creationId xmlns:p14="http://schemas.microsoft.com/office/powerpoint/2010/main" val="266909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2A11-72ED-B28A-A64B-F9DC970C727D}"/>
              </a:ext>
            </a:extLst>
          </p:cNvPr>
          <p:cNvSpPr>
            <a:spLocks noGrp="1"/>
          </p:cNvSpPr>
          <p:nvPr>
            <p:ph type="title"/>
          </p:nvPr>
        </p:nvSpPr>
        <p:spPr>
          <a:xfrm>
            <a:off x="1522413" y="381000"/>
            <a:ext cx="10666412" cy="1600200"/>
          </a:xfrm>
        </p:spPr>
        <p:txBody>
          <a:bodyPr>
            <a:normAutofit fontScale="90000"/>
          </a:bodyPr>
          <a:lstStyle/>
          <a:p>
            <a:br>
              <a:rPr lang="en-GB" sz="2900" dirty="0">
                <a:ea typeface="Calibri" panose="020F0502020204030204" pitchFamily="34" charset="0"/>
              </a:rPr>
            </a:br>
            <a:r>
              <a:rPr lang="en-GB" sz="2900" dirty="0">
                <a:ea typeface="Calibri" panose="020F0502020204030204" pitchFamily="34" charset="0"/>
              </a:rPr>
              <a:t>W</a:t>
            </a:r>
            <a:r>
              <a:rPr lang="en-GB" sz="2900" dirty="0">
                <a:effectLst/>
                <a:latin typeface="+mj-lt"/>
                <a:ea typeface="Calibri" panose="020F0502020204030204" pitchFamily="34" charset="0"/>
              </a:rPr>
              <a:t>ell-designed recovery, resolution, and liquidation processes can mitigate both the risk of and harm from financial institution failures</a:t>
            </a:r>
            <a:br>
              <a:rPr lang="en-GB" sz="3600" dirty="0">
                <a:effectLst/>
                <a:latin typeface="+mj-lt"/>
                <a:ea typeface="Calibri" panose="020F0502020204030204" pitchFamily="34" charset="0"/>
                <a:cs typeface="Calibri Light" panose="020F0302020204030204" pitchFamily="34" charset="0"/>
              </a:rPr>
            </a:br>
            <a:endParaRPr lang="en-US" dirty="0"/>
          </a:p>
        </p:txBody>
      </p:sp>
      <p:sp>
        <p:nvSpPr>
          <p:cNvPr id="3" name="Content Placeholder 2">
            <a:extLst>
              <a:ext uri="{FF2B5EF4-FFF2-40B4-BE49-F238E27FC236}">
                <a16:creationId xmlns:a16="http://schemas.microsoft.com/office/drawing/2014/main" id="{854E2672-B275-5CF7-0FB2-CA50586FACB0}"/>
              </a:ext>
            </a:extLst>
          </p:cNvPr>
          <p:cNvSpPr>
            <a:spLocks noGrp="1"/>
          </p:cNvSpPr>
          <p:nvPr>
            <p:ph idx="1"/>
          </p:nvPr>
        </p:nvSpPr>
        <p:spPr/>
        <p:txBody>
          <a:bodyPr>
            <a:noAutofit/>
          </a:bodyPr>
          <a:lstStyle/>
          <a:p>
            <a:pPr marL="0" indent="0">
              <a:buNone/>
            </a:pPr>
            <a:r>
              <a:rPr lang="en-GB" sz="2000" dirty="0">
                <a:effectLst/>
                <a:latin typeface="+mj-lt"/>
                <a:ea typeface="Calibri" panose="020F0502020204030204" pitchFamily="34" charset="0"/>
              </a:rPr>
              <a:t>Need for a composite instrument, that is, one that primarily harmonizes the cross-border aspects (private international law) of financial institutions’ insolvency, but that also contains certain substantive laws and measures. </a:t>
            </a:r>
          </a:p>
          <a:p>
            <a:pPr marL="0" indent="0">
              <a:buNone/>
            </a:pPr>
            <a:r>
              <a:rPr lang="en-GB" sz="2000" dirty="0">
                <a:effectLst/>
                <a:latin typeface="+mj-lt"/>
                <a:ea typeface="Calibri" panose="020F0502020204030204" pitchFamily="34" charset="0"/>
              </a:rPr>
              <a:t>Model </a:t>
            </a:r>
            <a:r>
              <a:rPr lang="en-GB" sz="2000" dirty="0">
                <a:latin typeface="+mj-lt"/>
                <a:ea typeface="Calibri" panose="020F0502020204030204" pitchFamily="34" charset="0"/>
              </a:rPr>
              <a:t>L</a:t>
            </a:r>
            <a:r>
              <a:rPr lang="en-GB" sz="2000" dirty="0">
                <a:effectLst/>
                <a:latin typeface="+mj-lt"/>
                <a:ea typeface="Calibri" panose="020F0502020204030204" pitchFamily="34" charset="0"/>
              </a:rPr>
              <a:t>aw should be developed is an international instrument aimed at harmonization, primarily of private international laws of financial institutions’ insolvency, namely the </a:t>
            </a:r>
            <a:r>
              <a:rPr lang="en-GB" sz="2000" i="1" dirty="0">
                <a:effectLst/>
                <a:latin typeface="+mj-lt"/>
                <a:ea typeface="Calibri" panose="020F0502020204030204" pitchFamily="34" charset="0"/>
              </a:rPr>
              <a:t>sui generis</a:t>
            </a:r>
            <a:r>
              <a:rPr lang="en-GB" sz="2000" dirty="0">
                <a:effectLst/>
                <a:latin typeface="+mj-lt"/>
                <a:ea typeface="Calibri" panose="020F0502020204030204" pitchFamily="34" charset="0"/>
              </a:rPr>
              <a:t> cross-border aspects.</a:t>
            </a:r>
            <a:endParaRPr lang="en-US" sz="2000" dirty="0">
              <a:effectLst/>
              <a:latin typeface="+mj-lt"/>
              <a:ea typeface="Calibri" panose="020F0502020204030204" pitchFamily="34" charset="0"/>
            </a:endParaRPr>
          </a:p>
          <a:p>
            <a:pPr marL="0" indent="0">
              <a:buNone/>
            </a:pPr>
            <a:r>
              <a:rPr lang="en-GB" sz="2000" dirty="0">
                <a:latin typeface="+mj-lt"/>
                <a:ea typeface="Calibri" panose="020F0502020204030204" pitchFamily="34" charset="0"/>
              </a:rPr>
              <a:t>E</a:t>
            </a:r>
            <a:r>
              <a:rPr lang="en-GB" sz="2000" dirty="0">
                <a:effectLst/>
                <a:latin typeface="+mj-lt"/>
                <a:ea typeface="Calibri" panose="020F0502020204030204" pitchFamily="34" charset="0"/>
              </a:rPr>
              <a:t>nshrines the norm of </a:t>
            </a:r>
            <a:r>
              <a:rPr lang="en-GB" sz="2000" i="1" dirty="0">
                <a:effectLst/>
                <a:latin typeface="+mj-lt"/>
                <a:ea typeface="Calibri" panose="020F0502020204030204" pitchFamily="34" charset="0"/>
              </a:rPr>
              <a:t>modified universalism </a:t>
            </a:r>
            <a:r>
              <a:rPr lang="en-GB" sz="2000" dirty="0">
                <a:effectLst/>
                <a:latin typeface="+mj-lt"/>
                <a:ea typeface="Calibri" panose="020F0502020204030204" pitchFamily="34" charset="0"/>
              </a:rPr>
              <a:t>and draws on experience with existing instruments of cross-border insolvency and resolution, such as E</a:t>
            </a:r>
            <a:r>
              <a:rPr lang="en-US" sz="2000" dirty="0">
                <a:latin typeface="+mj-lt"/>
              </a:rPr>
              <a:t>U Bank Recovery and Resolution Directive  (BRRD) and the UNCITRAL Model Law on Enterprise Groups Insolvency (MLEGI). </a:t>
            </a:r>
          </a:p>
        </p:txBody>
      </p:sp>
    </p:spTree>
    <p:extLst>
      <p:ext uri="{BB962C8B-B14F-4D97-AF65-F5344CB8AC3E}">
        <p14:creationId xmlns:p14="http://schemas.microsoft.com/office/powerpoint/2010/main" val="379001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AF2E-5F20-BFB0-DCE3-73F56657B404}"/>
              </a:ext>
            </a:extLst>
          </p:cNvPr>
          <p:cNvSpPr>
            <a:spLocks noGrp="1"/>
          </p:cNvSpPr>
          <p:nvPr>
            <p:ph type="title"/>
          </p:nvPr>
        </p:nvSpPr>
        <p:spPr/>
        <p:txBody>
          <a:bodyPr>
            <a:normAutofit/>
          </a:bodyPr>
          <a:lstStyle/>
          <a:p>
            <a:r>
              <a:rPr lang="en-CA" sz="3000" dirty="0"/>
              <a:t>Elements and features of a Model Law</a:t>
            </a:r>
            <a:endParaRPr lang="en-US" sz="3000" dirty="0"/>
          </a:p>
        </p:txBody>
      </p:sp>
      <p:sp>
        <p:nvSpPr>
          <p:cNvPr id="3" name="Content Placeholder 2">
            <a:extLst>
              <a:ext uri="{FF2B5EF4-FFF2-40B4-BE49-F238E27FC236}">
                <a16:creationId xmlns:a16="http://schemas.microsoft.com/office/drawing/2014/main" id="{C5E36F03-3C09-8B5B-EC2B-55EF75DE352B}"/>
              </a:ext>
            </a:extLst>
          </p:cNvPr>
          <p:cNvSpPr>
            <a:spLocks noGrp="1"/>
          </p:cNvSpPr>
          <p:nvPr>
            <p:ph idx="1"/>
          </p:nvPr>
        </p:nvSpPr>
        <p:spPr>
          <a:xfrm>
            <a:off x="1522413" y="1981200"/>
            <a:ext cx="10332639" cy="4187825"/>
          </a:xfrm>
        </p:spPr>
        <p:txBody>
          <a:bodyPr>
            <a:noAutofit/>
          </a:bodyPr>
          <a:lstStyle/>
          <a:p>
            <a:r>
              <a:rPr lang="en-GB" sz="2000" dirty="0">
                <a:latin typeface="+mj-lt"/>
                <a:ea typeface="Calibri" panose="020F0502020204030204" pitchFamily="34" charset="0"/>
              </a:rPr>
              <a:t>F</a:t>
            </a:r>
            <a:r>
              <a:rPr lang="en-GB" sz="2000" dirty="0">
                <a:effectLst/>
                <a:latin typeface="+mj-lt"/>
                <a:ea typeface="Calibri" panose="020F0502020204030204" pitchFamily="34" charset="0"/>
              </a:rPr>
              <a:t>acilitates an efficient, coordinated process, aimed at avoidance of unnecessary duplication of proceedings and conflicts, promoting a value maximizing and stabilizing solution for the benefit of stakeholders.</a:t>
            </a:r>
          </a:p>
          <a:p>
            <a:r>
              <a:rPr lang="en-GB" sz="2000" dirty="0">
                <a:latin typeface="+mj-lt"/>
                <a:ea typeface="Calibri" panose="020F0502020204030204" pitchFamily="34" charset="0"/>
              </a:rPr>
              <a:t>I</a:t>
            </a:r>
            <a:r>
              <a:rPr lang="en-GB" sz="2000" dirty="0">
                <a:effectLst/>
                <a:latin typeface="+mj-lt"/>
                <a:ea typeface="Calibri" panose="020F0502020204030204" pitchFamily="34" charset="0"/>
              </a:rPr>
              <a:t>dentifies a home country of a cross-border institution in the place where the financial institution is authorized to undertake regulated financial activities.</a:t>
            </a:r>
          </a:p>
          <a:p>
            <a:r>
              <a:rPr lang="en-GB" sz="2000" dirty="0">
                <a:latin typeface="+mj-lt"/>
                <a:ea typeface="Calibri" panose="020F0502020204030204" pitchFamily="34" charset="0"/>
              </a:rPr>
              <a:t>Allows</a:t>
            </a:r>
            <a:r>
              <a:rPr lang="en-GB" sz="2000" dirty="0">
                <a:effectLst/>
                <a:latin typeface="+mj-lt"/>
                <a:ea typeface="Calibri" panose="020F0502020204030204" pitchFamily="34" charset="0"/>
              </a:rPr>
              <a:t> recognition of a ‘group home forum’ that would have oversight of, and a lead role in, the resolution process for the distressed financial institution, subject to the participation and agreement of host authorities supervising related entities. Group home forum is the home country of the group’s primary financial institution’s place of authorization.</a:t>
            </a:r>
          </a:p>
          <a:p>
            <a:r>
              <a:rPr lang="en-GB" sz="2000" dirty="0">
                <a:latin typeface="+mj-lt"/>
                <a:ea typeface="Calibri" panose="020F0502020204030204" pitchFamily="34" charset="0"/>
              </a:rPr>
              <a:t>C</a:t>
            </a:r>
            <a:r>
              <a:rPr lang="en-GB" sz="2000" dirty="0">
                <a:effectLst/>
                <a:latin typeface="+mj-lt"/>
                <a:ea typeface="Calibri" panose="020F0502020204030204" pitchFamily="34" charset="0"/>
              </a:rPr>
              <a:t>entralization of the process is presumed as most efficient; but envisages commencement of more than one proceeding in appropriate circumstances. </a:t>
            </a:r>
            <a:endParaRPr lang="en-US" sz="2000" dirty="0">
              <a:latin typeface="+mj-lt"/>
            </a:endParaRPr>
          </a:p>
        </p:txBody>
      </p:sp>
    </p:spTree>
    <p:extLst>
      <p:ext uri="{BB962C8B-B14F-4D97-AF65-F5344CB8AC3E}">
        <p14:creationId xmlns:p14="http://schemas.microsoft.com/office/powerpoint/2010/main" val="168686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9658-6744-30BA-62A6-38126BF3B1EF}"/>
              </a:ext>
            </a:extLst>
          </p:cNvPr>
          <p:cNvSpPr>
            <a:spLocks noGrp="1"/>
          </p:cNvSpPr>
          <p:nvPr>
            <p:ph type="title"/>
          </p:nvPr>
        </p:nvSpPr>
        <p:spPr/>
        <p:txBody>
          <a:bodyPr>
            <a:normAutofit/>
          </a:bodyPr>
          <a:lstStyle/>
          <a:p>
            <a:r>
              <a:rPr lang="en-US" sz="3000" dirty="0"/>
              <a:t>Resolution Laws and Measures: Applicable Law </a:t>
            </a:r>
          </a:p>
        </p:txBody>
      </p:sp>
      <p:sp>
        <p:nvSpPr>
          <p:cNvPr id="3" name="Content Placeholder 2">
            <a:extLst>
              <a:ext uri="{FF2B5EF4-FFF2-40B4-BE49-F238E27FC236}">
                <a16:creationId xmlns:a16="http://schemas.microsoft.com/office/drawing/2014/main" id="{3E933461-2392-AEF1-8D14-92797AC3FBF2}"/>
              </a:ext>
            </a:extLst>
          </p:cNvPr>
          <p:cNvSpPr>
            <a:spLocks noGrp="1"/>
          </p:cNvSpPr>
          <p:nvPr>
            <p:ph idx="1"/>
          </p:nvPr>
        </p:nvSpPr>
        <p:spPr/>
        <p:txBody>
          <a:bodyPr>
            <a:normAutofit/>
          </a:bodyPr>
          <a:lstStyle/>
          <a:p>
            <a:pPr marL="0" indent="0">
              <a:buNone/>
            </a:pPr>
            <a:r>
              <a:rPr lang="en-GB" sz="2000" dirty="0">
                <a:latin typeface="+mj-lt"/>
                <a:ea typeface="Calibri" panose="020F0502020204030204" pitchFamily="34" charset="0"/>
              </a:rPr>
              <a:t> A M</a:t>
            </a:r>
            <a:r>
              <a:rPr lang="en-GB" sz="2000" dirty="0">
                <a:effectLst/>
                <a:latin typeface="+mj-lt"/>
                <a:ea typeface="Calibri" panose="020F0502020204030204" pitchFamily="34" charset="0"/>
              </a:rPr>
              <a:t>odel Law refers primarily to the resolution law of the home country (the </a:t>
            </a:r>
            <a:r>
              <a:rPr lang="en-GB" sz="2000" i="1" dirty="0">
                <a:effectLst/>
                <a:latin typeface="+mj-lt"/>
                <a:ea typeface="Calibri" panose="020F0502020204030204" pitchFamily="34" charset="0"/>
              </a:rPr>
              <a:t>lex fori concursus</a:t>
            </a:r>
            <a:r>
              <a:rPr lang="en-GB" sz="2000" dirty="0">
                <a:effectLst/>
                <a:latin typeface="+mj-lt"/>
                <a:ea typeface="Calibri" panose="020F0502020204030204" pitchFamily="34" charset="0"/>
              </a:rPr>
              <a:t>), or of the group home proceeding in the case of financial institution groups, as the primary law governing the resolution proceedings and their effects.</a:t>
            </a:r>
          </a:p>
          <a:p>
            <a:pPr marL="0" indent="0">
              <a:buNone/>
            </a:pPr>
            <a:r>
              <a:rPr lang="en-GB" sz="2000" dirty="0">
                <a:latin typeface="+mj-lt"/>
                <a:ea typeface="Calibri" panose="020F0502020204030204" pitchFamily="34" charset="0"/>
              </a:rPr>
              <a:t>T</a:t>
            </a:r>
            <a:r>
              <a:rPr lang="en-GB" sz="2000" dirty="0">
                <a:effectLst/>
                <a:latin typeface="+mj-lt"/>
                <a:ea typeface="Calibri" panose="020F0502020204030204" pitchFamily="34" charset="0"/>
              </a:rPr>
              <a:t>he law of the home forum or group home forum generally applies; and host countries are to grant recognition and give effect to the resolution measures employed by the central forum, subject to fulfilment of duties and safeguards</a:t>
            </a:r>
            <a:r>
              <a:rPr lang="en-GB" sz="2000" dirty="0">
                <a:latin typeface="+mj-lt"/>
                <a:ea typeface="Calibri" panose="020F0502020204030204" pitchFamily="34" charset="0"/>
              </a:rPr>
              <a:t>.</a:t>
            </a:r>
          </a:p>
          <a:p>
            <a:pPr marL="0" indent="0">
              <a:buNone/>
            </a:pPr>
            <a:r>
              <a:rPr lang="en-GB" sz="2000" dirty="0">
                <a:latin typeface="+mj-lt"/>
                <a:ea typeface="Calibri" panose="020F0502020204030204" pitchFamily="34" charset="0"/>
              </a:rPr>
              <a:t>L</a:t>
            </a:r>
            <a:r>
              <a:rPr lang="en-GB" sz="2000" dirty="0">
                <a:effectLst/>
                <a:latin typeface="+mj-lt"/>
                <a:ea typeface="Calibri" panose="020F0502020204030204" pitchFamily="34" charset="0"/>
              </a:rPr>
              <a:t>ocal (host country) rather than home/group home forum laws will also be relevant when it is efficient to open multiple proceedings in host countries, including in aid of the home forum process to assist in the implementation of resolution measures. </a:t>
            </a:r>
          </a:p>
          <a:p>
            <a:pPr marL="0" indent="0">
              <a:buNone/>
            </a:pPr>
            <a:r>
              <a:rPr lang="en-GB" sz="2000" dirty="0">
                <a:latin typeface="+mj-lt"/>
                <a:ea typeface="Calibri" panose="020F0502020204030204" pitchFamily="34" charset="0"/>
              </a:rPr>
              <a:t>T</a:t>
            </a:r>
            <a:r>
              <a:rPr lang="en-GB" sz="2000" dirty="0">
                <a:effectLst/>
                <a:latin typeface="+mj-lt"/>
                <a:ea typeface="Calibri" panose="020F0502020204030204" pitchFamily="34" charset="0"/>
              </a:rPr>
              <a:t>he </a:t>
            </a:r>
            <a:r>
              <a:rPr lang="en-GB" sz="2000" i="1" dirty="0">
                <a:effectLst/>
                <a:latin typeface="+mj-lt"/>
                <a:ea typeface="Calibri" panose="020F0502020204030204" pitchFamily="34" charset="0"/>
              </a:rPr>
              <a:t>lex fori</a:t>
            </a:r>
            <a:r>
              <a:rPr lang="en-GB" sz="2000" dirty="0">
                <a:effectLst/>
                <a:latin typeface="+mj-lt"/>
                <a:ea typeface="Calibri" panose="020F0502020204030204" pitchFamily="34" charset="0"/>
              </a:rPr>
              <a:t> rule is modified by taking into account in the home/group home resolution the laws of countries host branches, subsidiaries, and other related entities, in terms of the ranking of creditors’ claims (to the extent that treatment is different).</a:t>
            </a:r>
          </a:p>
          <a:p>
            <a:pPr marL="0" indent="0">
              <a:buNone/>
            </a:pPr>
            <a:endParaRPr lang="en-US" sz="2000" dirty="0">
              <a:latin typeface="+mj-lt"/>
            </a:endParaRPr>
          </a:p>
        </p:txBody>
      </p:sp>
    </p:spTree>
    <p:extLst>
      <p:ext uri="{BB962C8B-B14F-4D97-AF65-F5344CB8AC3E}">
        <p14:creationId xmlns:p14="http://schemas.microsoft.com/office/powerpoint/2010/main" val="37610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2150-D3BC-CA18-6F33-950CF1877285}"/>
              </a:ext>
            </a:extLst>
          </p:cNvPr>
          <p:cNvSpPr>
            <a:spLocks noGrp="1"/>
          </p:cNvSpPr>
          <p:nvPr>
            <p:ph type="title"/>
          </p:nvPr>
        </p:nvSpPr>
        <p:spPr/>
        <p:txBody>
          <a:bodyPr>
            <a:normAutofit/>
          </a:bodyPr>
          <a:lstStyle/>
          <a:p>
            <a:r>
              <a:rPr lang="en-GB" sz="3000" dirty="0">
                <a:effectLst/>
                <a:latin typeface="Times New Roman" panose="02020603050405020304" pitchFamily="18" charset="0"/>
                <a:ea typeface="Calibri" panose="020F0502020204030204" pitchFamily="34" charset="0"/>
              </a:rPr>
              <a:t>Recognition and Support to Resolution Measures</a:t>
            </a:r>
            <a:br>
              <a:rPr lang="en-US" sz="3000" dirty="0">
                <a:effectLst/>
                <a:latin typeface="Times New Roman" panose="02020603050405020304" pitchFamily="18" charset="0"/>
                <a:ea typeface="Calibri" panose="020F0502020204030204" pitchFamily="34" charset="0"/>
              </a:rPr>
            </a:br>
            <a:endParaRPr lang="en-US" sz="3000" dirty="0"/>
          </a:p>
        </p:txBody>
      </p:sp>
      <p:sp>
        <p:nvSpPr>
          <p:cNvPr id="3" name="Content Placeholder 2">
            <a:extLst>
              <a:ext uri="{FF2B5EF4-FFF2-40B4-BE49-F238E27FC236}">
                <a16:creationId xmlns:a16="http://schemas.microsoft.com/office/drawing/2014/main" id="{14951A13-B06C-B402-9136-3A08AABF0866}"/>
              </a:ext>
            </a:extLst>
          </p:cNvPr>
          <p:cNvSpPr>
            <a:spLocks noGrp="1"/>
          </p:cNvSpPr>
          <p:nvPr>
            <p:ph idx="1"/>
          </p:nvPr>
        </p:nvSpPr>
        <p:spPr/>
        <p:txBody>
          <a:bodyPr>
            <a:noAutofit/>
          </a:bodyPr>
          <a:lstStyle/>
          <a:p>
            <a:pPr marL="0" indent="0">
              <a:buNone/>
            </a:pPr>
            <a:r>
              <a:rPr lang="en-GB" sz="2000" dirty="0">
                <a:effectLst/>
                <a:latin typeface="+mj-lt"/>
                <a:ea typeface="Calibri" panose="020F0502020204030204" pitchFamily="34" charset="0"/>
              </a:rPr>
              <a:t>Financial institution collapse may be prevented by using certain “early intervention tools” that can enable a restructuring without having recourse to the more intrusive resolution powers such as bail-in.</a:t>
            </a:r>
          </a:p>
          <a:p>
            <a:pPr marL="28257" indent="0" algn="just">
              <a:buNone/>
            </a:pPr>
            <a:r>
              <a:rPr lang="en-GB" sz="2000" dirty="0">
                <a:effectLst/>
                <a:latin typeface="+mj-lt"/>
                <a:ea typeface="Calibri" panose="020F0502020204030204" pitchFamily="34" charset="0"/>
              </a:rPr>
              <a:t>Recognition process:</a:t>
            </a:r>
          </a:p>
          <a:p>
            <a:pPr marL="314007" indent="-285750" algn="just"/>
            <a:r>
              <a:rPr lang="en-GB" sz="2000" dirty="0">
                <a:latin typeface="+mj-lt"/>
                <a:ea typeface="Calibri" panose="020F0502020204030204" pitchFamily="34" charset="0"/>
              </a:rPr>
              <a:t>I</a:t>
            </a:r>
            <a:r>
              <a:rPr lang="en-GB" sz="2000" dirty="0">
                <a:effectLst/>
                <a:latin typeface="+mj-lt"/>
                <a:ea typeface="Calibri" panose="020F0502020204030204" pitchFamily="34" charset="0"/>
              </a:rPr>
              <a:t>nitial steps that may be taken by home authorities to take control of the distress situation and consider measures.</a:t>
            </a:r>
            <a:endParaRPr lang="en-US" sz="2000" dirty="0">
              <a:effectLst/>
              <a:latin typeface="+mj-lt"/>
              <a:ea typeface="Calibri" panose="020F0502020204030204" pitchFamily="34" charset="0"/>
            </a:endParaRPr>
          </a:p>
          <a:p>
            <a:r>
              <a:rPr lang="en-GB" sz="2000" dirty="0">
                <a:latin typeface="+mj-lt"/>
                <a:ea typeface="Calibri" panose="020F0502020204030204" pitchFamily="34" charset="0"/>
              </a:rPr>
              <a:t>S</a:t>
            </a:r>
            <a:r>
              <a:rPr lang="en-GB" sz="2000" dirty="0">
                <a:effectLst/>
                <a:latin typeface="+mj-lt"/>
                <a:ea typeface="Calibri" panose="020F0502020204030204" pitchFamily="34" charset="0"/>
              </a:rPr>
              <a:t>econd stage is recognition of the specific measures for recovery, reorganization, or liquidation.</a:t>
            </a:r>
          </a:p>
          <a:p>
            <a:pPr marL="0" indent="0">
              <a:buNone/>
            </a:pPr>
            <a:r>
              <a:rPr lang="en-GB" sz="2000" dirty="0">
                <a:latin typeface="+mj-lt"/>
              </a:rPr>
              <a:t>Compensation process </a:t>
            </a:r>
            <a:r>
              <a:rPr lang="en-GB" sz="2000" i="1" dirty="0">
                <a:latin typeface="+mj-lt"/>
              </a:rPr>
              <a:t>ex post</a:t>
            </a:r>
            <a:r>
              <a:rPr lang="en-GB" sz="2000" dirty="0">
                <a:latin typeface="+mj-lt"/>
              </a:rPr>
              <a:t>:</a:t>
            </a:r>
          </a:p>
          <a:p>
            <a:r>
              <a:rPr lang="en-US" sz="2000" i="1" dirty="0">
                <a:latin typeface="+mj-lt"/>
              </a:rPr>
              <a:t>Ex post </a:t>
            </a:r>
            <a:r>
              <a:rPr lang="en-US" sz="2000" dirty="0">
                <a:latin typeface="+mj-lt"/>
              </a:rPr>
              <a:t>assessment and compensation – no worse off protection due to centralization of process.</a:t>
            </a:r>
          </a:p>
          <a:p>
            <a:pPr marL="0" indent="0">
              <a:buNone/>
            </a:pPr>
            <a:endParaRPr lang="en-US" dirty="0"/>
          </a:p>
        </p:txBody>
      </p:sp>
    </p:spTree>
    <p:extLst>
      <p:ext uri="{BB962C8B-B14F-4D97-AF65-F5344CB8AC3E}">
        <p14:creationId xmlns:p14="http://schemas.microsoft.com/office/powerpoint/2010/main" val="7249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815E-F836-35EC-5429-985C3C125E49}"/>
              </a:ext>
            </a:extLst>
          </p:cNvPr>
          <p:cNvSpPr>
            <a:spLocks noGrp="1"/>
          </p:cNvSpPr>
          <p:nvPr>
            <p:ph type="title"/>
          </p:nvPr>
        </p:nvSpPr>
        <p:spPr/>
        <p:txBody>
          <a:bodyPr/>
          <a:lstStyle/>
          <a:p>
            <a:r>
              <a:rPr lang="en-GB" sz="3600" dirty="0">
                <a:latin typeface="Times New Roman" panose="02020603050405020304" pitchFamily="18" charset="0"/>
                <a:ea typeface="Calibri" panose="020F0502020204030204" pitchFamily="34" charset="0"/>
              </a:rPr>
              <a:t>Resolution authority</a:t>
            </a:r>
            <a:endParaRPr lang="en-US" dirty="0"/>
          </a:p>
        </p:txBody>
      </p:sp>
      <p:sp>
        <p:nvSpPr>
          <p:cNvPr id="3" name="Content Placeholder 2">
            <a:extLst>
              <a:ext uri="{FF2B5EF4-FFF2-40B4-BE49-F238E27FC236}">
                <a16:creationId xmlns:a16="http://schemas.microsoft.com/office/drawing/2014/main" id="{7753FE0F-FFF1-350C-4137-D47DBBF38FCE}"/>
              </a:ext>
            </a:extLst>
          </p:cNvPr>
          <p:cNvSpPr>
            <a:spLocks noGrp="1"/>
          </p:cNvSpPr>
          <p:nvPr>
            <p:ph idx="1"/>
          </p:nvPr>
        </p:nvSpPr>
        <p:spPr>
          <a:xfrm>
            <a:off x="1269876" y="1916832"/>
            <a:ext cx="10585175" cy="4252193"/>
          </a:xfrm>
        </p:spPr>
        <p:txBody>
          <a:bodyPr>
            <a:noAutofit/>
          </a:bodyPr>
          <a:lstStyle/>
          <a:p>
            <a:pPr marL="0" indent="0">
              <a:buNone/>
            </a:pPr>
            <a:r>
              <a:rPr lang="en-GB" sz="2000" dirty="0">
                <a:latin typeface="+mj-lt"/>
                <a:ea typeface="Calibri" panose="020F0502020204030204" pitchFamily="34" charset="0"/>
              </a:rPr>
              <a:t>A</a:t>
            </a:r>
            <a:r>
              <a:rPr lang="en-GB" sz="2000" dirty="0">
                <a:effectLst/>
                <a:latin typeface="+mj-lt"/>
                <a:ea typeface="Calibri" panose="020F0502020204030204" pitchFamily="34" charset="0"/>
              </a:rPr>
              <a:t> Model Law would empower resolution authorities to cooperate and requires cooperation by financial institutions cross-border resolution processes. A group/resolution solution designed centrally also requires participation and agreement of supervisory authorities of branches, subsidiaries, and other related entities, </a:t>
            </a:r>
          </a:p>
          <a:p>
            <a:pPr marL="0" indent="0">
              <a:buNone/>
            </a:pPr>
            <a:r>
              <a:rPr lang="en-GB" sz="2000" dirty="0">
                <a:effectLst/>
                <a:latin typeface="+mj-lt"/>
                <a:ea typeface="Calibri" panose="020F0502020204030204" pitchFamily="34" charset="0"/>
              </a:rPr>
              <a:t>Duty to ensure the process is fair and efficient </a:t>
            </a:r>
            <a:endParaRPr lang="en-US" sz="2000" dirty="0">
              <a:effectLst/>
              <a:latin typeface="+mj-lt"/>
              <a:ea typeface="Calibri" panose="020F0502020204030204" pitchFamily="34" charset="0"/>
            </a:endParaRPr>
          </a:p>
          <a:p>
            <a:pPr marL="0" indent="0">
              <a:buNone/>
            </a:pPr>
            <a:r>
              <a:rPr lang="en-GB" sz="2000" dirty="0">
                <a:effectLst/>
                <a:latin typeface="+mj-lt"/>
                <a:ea typeface="Calibri" panose="020F0502020204030204" pitchFamily="34" charset="0"/>
              </a:rPr>
              <a:t>Duty to consider impact of measures on financial stability – host and host countries</a:t>
            </a:r>
          </a:p>
          <a:p>
            <a:pPr marL="0" indent="0">
              <a:buNone/>
            </a:pPr>
            <a:r>
              <a:rPr lang="en-GB" sz="2000" dirty="0">
                <a:latin typeface="+mj-lt"/>
                <a:ea typeface="Calibri" panose="020F0502020204030204" pitchFamily="34" charset="0"/>
              </a:rPr>
              <a:t>P</a:t>
            </a:r>
            <a:r>
              <a:rPr lang="en-GB" sz="2000" dirty="0">
                <a:effectLst/>
                <a:latin typeface="+mj-lt"/>
                <a:ea typeface="Calibri" panose="020F0502020204030204" pitchFamily="34" charset="0"/>
              </a:rPr>
              <a:t>ublic policy safeguard and limited ‘adequate protection’ safeguard for circumstances where a centralized solution is envisaged in a home/group home jurisdiction, that affects creditors’ rights.</a:t>
            </a:r>
            <a:endParaRPr lang="en-US" sz="2000" dirty="0">
              <a:latin typeface="+mj-lt"/>
              <a:ea typeface="Calibri" panose="020F0502020204030204" pitchFamily="34" charset="0"/>
            </a:endParaRPr>
          </a:p>
          <a:p>
            <a:pPr marL="0" indent="0">
              <a:buNone/>
            </a:pPr>
            <a:r>
              <a:rPr lang="en-GB" sz="2000" dirty="0">
                <a:latin typeface="+mj-lt"/>
                <a:ea typeface="Calibri" panose="020F0502020204030204" pitchFamily="34" charset="0"/>
              </a:rPr>
              <a:t>Resolution authority to </a:t>
            </a:r>
            <a:r>
              <a:rPr lang="en-GB" sz="2000" dirty="0">
                <a:effectLst/>
                <a:latin typeface="+mj-lt"/>
                <a:ea typeface="Calibri" panose="020F0502020204030204" pitchFamily="34" charset="0"/>
              </a:rPr>
              <a:t>hear interested parties; stay resolution/insolvency proceedings concerning participating entities; approve arrangements concerning funding and burden-sharing; appoint a resolution administrator; and employ any measures available under the laws of the enacting home country. </a:t>
            </a:r>
            <a:endParaRPr lang="en-US" sz="2000" dirty="0">
              <a:effectLst/>
              <a:latin typeface="+mj-lt"/>
              <a:ea typeface="Calibri" panose="020F0502020204030204" pitchFamily="34" charset="0"/>
            </a:endParaRPr>
          </a:p>
          <a:p>
            <a:pPr marL="0" indent="0">
              <a:buNone/>
            </a:pPr>
            <a:endParaRPr lang="en-US" sz="2000" dirty="0">
              <a:latin typeface="+mj-lt"/>
            </a:endParaRPr>
          </a:p>
        </p:txBody>
      </p:sp>
    </p:spTree>
    <p:extLst>
      <p:ext uri="{BB962C8B-B14F-4D97-AF65-F5344CB8AC3E}">
        <p14:creationId xmlns:p14="http://schemas.microsoft.com/office/powerpoint/2010/main" val="115568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DDFE-1806-CA4F-C453-6F4802676D57}"/>
              </a:ext>
            </a:extLst>
          </p:cNvPr>
          <p:cNvSpPr>
            <a:spLocks noGrp="1"/>
          </p:cNvSpPr>
          <p:nvPr>
            <p:ph type="title"/>
          </p:nvPr>
        </p:nvSpPr>
        <p:spPr/>
        <p:txBody>
          <a:bodyPr/>
          <a:lstStyle/>
          <a:p>
            <a:r>
              <a:rPr lang="en-CA" dirty="0"/>
              <a:t>Resolution tools – non-exhaustive list</a:t>
            </a:r>
            <a:endParaRPr lang="en-US" dirty="0"/>
          </a:p>
        </p:txBody>
      </p:sp>
      <p:sp>
        <p:nvSpPr>
          <p:cNvPr id="3" name="Content Placeholder 2">
            <a:extLst>
              <a:ext uri="{FF2B5EF4-FFF2-40B4-BE49-F238E27FC236}">
                <a16:creationId xmlns:a16="http://schemas.microsoft.com/office/drawing/2014/main" id="{6C8ED792-4604-D588-1B85-54CD87EB3734}"/>
              </a:ext>
            </a:extLst>
          </p:cNvPr>
          <p:cNvSpPr>
            <a:spLocks noGrp="1"/>
          </p:cNvSpPr>
          <p:nvPr>
            <p:ph idx="1"/>
          </p:nvPr>
        </p:nvSpPr>
        <p:spPr>
          <a:xfrm>
            <a:off x="1341884" y="1700808"/>
            <a:ext cx="9829799" cy="4187825"/>
          </a:xfrm>
        </p:spPr>
        <p:txBody>
          <a:bodyPr>
            <a:noAutofit/>
          </a:bodyPr>
          <a:lstStyle/>
          <a:p>
            <a:r>
              <a:rPr lang="en-GB" sz="2000" dirty="0">
                <a:latin typeface="+mj-lt"/>
                <a:ea typeface="Calibri" panose="020F0502020204030204" pitchFamily="34" charset="0"/>
              </a:rPr>
              <a:t>Stay </a:t>
            </a:r>
            <a:r>
              <a:rPr lang="en-GB" sz="2000" dirty="0">
                <a:effectLst/>
                <a:latin typeface="+mj-lt"/>
                <a:ea typeface="Calibri" panose="020F0502020204030204" pitchFamily="34" charset="0"/>
              </a:rPr>
              <a:t>of proceedings, executions, transfers, closeout netting and collateral disposal rights</a:t>
            </a:r>
          </a:p>
          <a:p>
            <a:r>
              <a:rPr lang="en-GB" sz="2000" dirty="0">
                <a:latin typeface="+mj-lt"/>
                <a:ea typeface="Calibri" panose="020F0502020204030204" pitchFamily="34" charset="0"/>
              </a:rPr>
              <a:t>S</a:t>
            </a:r>
            <a:r>
              <a:rPr lang="en-GB" sz="2000" dirty="0">
                <a:effectLst/>
                <a:latin typeface="+mj-lt"/>
                <a:ea typeface="Calibri" panose="020F0502020204030204" pitchFamily="34" charset="0"/>
              </a:rPr>
              <a:t>uspension of termination rights in financial contracts</a:t>
            </a:r>
          </a:p>
          <a:p>
            <a:r>
              <a:rPr lang="en-GB" sz="2000" dirty="0">
                <a:latin typeface="+mj-lt"/>
                <a:ea typeface="Calibri" panose="020F0502020204030204" pitchFamily="34" charset="0"/>
              </a:rPr>
              <a:t>B</a:t>
            </a:r>
            <a:r>
              <a:rPr lang="en-GB" sz="2000" dirty="0">
                <a:effectLst/>
                <a:latin typeface="+mj-lt"/>
                <a:ea typeface="Calibri" panose="020F0502020204030204" pitchFamily="34" charset="0"/>
              </a:rPr>
              <a:t>ail-in tool </a:t>
            </a:r>
          </a:p>
          <a:p>
            <a:r>
              <a:rPr lang="en-GB" sz="2000" dirty="0">
                <a:latin typeface="+mj-lt"/>
                <a:ea typeface="Calibri" panose="020F0502020204030204" pitchFamily="34" charset="0"/>
              </a:rPr>
              <a:t>U</a:t>
            </a:r>
            <a:r>
              <a:rPr lang="en-GB" sz="2000" dirty="0">
                <a:effectLst/>
                <a:latin typeface="+mj-lt"/>
                <a:ea typeface="Calibri" panose="020F0502020204030204" pitchFamily="34" charset="0"/>
              </a:rPr>
              <a:t>se of a bridge financial institution</a:t>
            </a:r>
          </a:p>
          <a:p>
            <a:r>
              <a:rPr lang="en-GB" sz="2000" dirty="0">
                <a:effectLst/>
                <a:latin typeface="+mj-lt"/>
                <a:ea typeface="Calibri" panose="020F0502020204030204" pitchFamily="34" charset="0"/>
              </a:rPr>
              <a:t>SPOE strategy</a:t>
            </a:r>
          </a:p>
          <a:p>
            <a:r>
              <a:rPr lang="en-GB" sz="2000" dirty="0">
                <a:latin typeface="+mj-lt"/>
                <a:ea typeface="Calibri" panose="020F0502020204030204" pitchFamily="34" charset="0"/>
              </a:rPr>
              <a:t>P</a:t>
            </a:r>
            <a:r>
              <a:rPr lang="en-GB" sz="2000" dirty="0">
                <a:effectLst/>
                <a:latin typeface="+mj-lt"/>
                <a:ea typeface="Calibri" panose="020F0502020204030204" pitchFamily="34" charset="0"/>
              </a:rPr>
              <a:t>rocedural coordination or substantive consolidation</a:t>
            </a:r>
          </a:p>
          <a:p>
            <a:r>
              <a:rPr lang="en-GB" sz="2000" dirty="0">
                <a:latin typeface="+mj-lt"/>
                <a:ea typeface="Calibri" panose="020F0502020204030204" pitchFamily="34" charset="0"/>
              </a:rPr>
              <a:t>R</a:t>
            </a:r>
            <a:r>
              <a:rPr lang="en-GB" sz="2000" dirty="0">
                <a:effectLst/>
                <a:latin typeface="+mj-lt"/>
                <a:ea typeface="Calibri" panose="020F0502020204030204" pitchFamily="34" charset="0"/>
              </a:rPr>
              <a:t>esolution plan </a:t>
            </a:r>
          </a:p>
          <a:p>
            <a:r>
              <a:rPr lang="en-GB" sz="2000" dirty="0">
                <a:latin typeface="+mj-lt"/>
                <a:ea typeface="Calibri" panose="020F0502020204030204" pitchFamily="34" charset="0"/>
              </a:rPr>
              <a:t>S</a:t>
            </a:r>
            <a:r>
              <a:rPr lang="en-GB" sz="2000" dirty="0">
                <a:effectLst/>
                <a:latin typeface="+mj-lt"/>
                <a:ea typeface="Calibri" panose="020F0502020204030204" pitchFamily="34" charset="0"/>
              </a:rPr>
              <a:t>egregation of assets for depositors</a:t>
            </a:r>
          </a:p>
          <a:p>
            <a:r>
              <a:rPr lang="en-GB" sz="2000" dirty="0">
                <a:latin typeface="+mj-lt"/>
                <a:ea typeface="Calibri" panose="020F0502020204030204" pitchFamily="34" charset="0"/>
              </a:rPr>
              <a:t>S</a:t>
            </a:r>
            <a:r>
              <a:rPr lang="en-GB" sz="2000" dirty="0">
                <a:effectLst/>
                <a:latin typeface="+mj-lt"/>
                <a:ea typeface="Calibri" panose="020F0502020204030204" pitchFamily="34" charset="0"/>
              </a:rPr>
              <a:t>ale of business or assets</a:t>
            </a:r>
          </a:p>
          <a:p>
            <a:r>
              <a:rPr lang="en-GB" sz="2000" dirty="0">
                <a:latin typeface="+mj-lt"/>
                <a:ea typeface="Calibri" panose="020F0502020204030204" pitchFamily="34" charset="0"/>
              </a:rPr>
              <a:t>B</a:t>
            </a:r>
            <a:r>
              <a:rPr lang="en-GB" sz="2000" dirty="0">
                <a:effectLst/>
                <a:latin typeface="+mj-lt"/>
                <a:ea typeface="Calibri" panose="020F0502020204030204" pitchFamily="34" charset="0"/>
              </a:rPr>
              <a:t>ail-out in limited circumstances </a:t>
            </a:r>
          </a:p>
        </p:txBody>
      </p:sp>
    </p:spTree>
    <p:extLst>
      <p:ext uri="{BB962C8B-B14F-4D97-AF65-F5344CB8AC3E}">
        <p14:creationId xmlns:p14="http://schemas.microsoft.com/office/powerpoint/2010/main" val="27117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10476655" cy="1219200"/>
          </a:xfrm>
        </p:spPr>
        <p:txBody>
          <a:bodyPr>
            <a:normAutofit/>
          </a:bodyPr>
          <a:lstStyle/>
          <a:p>
            <a:r>
              <a:rPr lang="en-US" sz="3200" dirty="0">
                <a:latin typeface="Calibri" panose="020F0502020204030204" pitchFamily="34" charset="0"/>
                <a:ea typeface="Times New Roman" panose="02020603050405020304" pitchFamily="18" charset="0"/>
              </a:rPr>
              <a:t>Authorities need to cooperate on r</a:t>
            </a:r>
            <a:r>
              <a:rPr lang="en-US" sz="3200" dirty="0">
                <a:effectLst/>
                <a:latin typeface="Calibri" panose="020F0502020204030204" pitchFamily="34" charset="0"/>
                <a:ea typeface="Times New Roman" panose="02020603050405020304" pitchFamily="18" charset="0"/>
              </a:rPr>
              <a:t>esolution preparedness</a:t>
            </a:r>
            <a:endParaRPr lang="en-US" sz="3200" dirty="0"/>
          </a:p>
        </p:txBody>
      </p:sp>
      <p:sp>
        <p:nvSpPr>
          <p:cNvPr id="14" name="Content Placeholder 13"/>
          <p:cNvSpPr>
            <a:spLocks noGrp="1"/>
          </p:cNvSpPr>
          <p:nvPr>
            <p:ph idx="1"/>
          </p:nvPr>
        </p:nvSpPr>
        <p:spPr/>
        <p:txBody>
          <a:bodyPr>
            <a:noAutofit/>
          </a:bodyPr>
          <a:lstStyle/>
          <a:p>
            <a:pPr marL="0" indent="0">
              <a:buNone/>
            </a:pPr>
            <a:r>
              <a:rPr lang="en-US" sz="2000" dirty="0">
                <a:latin typeface="+mj-lt"/>
                <a:ea typeface="Times New Roman" panose="02020603050405020304" pitchFamily="18" charset="0"/>
              </a:rPr>
              <a:t>C</a:t>
            </a:r>
            <a:r>
              <a:rPr lang="en-US" sz="2000" dirty="0">
                <a:effectLst/>
                <a:latin typeface="+mj-lt"/>
                <a:ea typeface="Times New Roman" panose="02020603050405020304" pitchFamily="18" charset="0"/>
              </a:rPr>
              <a:t>apital, liquidity and TLAC (</a:t>
            </a:r>
            <a:r>
              <a:rPr lang="en-US" sz="2000" i="0" dirty="0">
                <a:solidFill>
                  <a:srgbClr val="222222"/>
                </a:solidFill>
                <a:effectLst/>
                <a:latin typeface="+mj-lt"/>
              </a:rPr>
              <a:t>Total Loss Absorbing Capacity) </a:t>
            </a:r>
            <a:r>
              <a:rPr lang="en-US" sz="2000" dirty="0">
                <a:effectLst/>
                <a:latin typeface="+mj-lt"/>
                <a:ea typeface="Times New Roman" panose="02020603050405020304" pitchFamily="18" charset="0"/>
              </a:rPr>
              <a:t>requirements, [M</a:t>
            </a:r>
            <a:r>
              <a:rPr lang="en-US" sz="2000" i="0" dirty="0">
                <a:solidFill>
                  <a:srgbClr val="444444"/>
                </a:solidFill>
                <a:effectLst/>
                <a:latin typeface="+mj-lt"/>
              </a:rPr>
              <a:t>inimum Requirement for Own Funds &amp; Eligible Liabilities) (MREL) in the EU], </a:t>
            </a:r>
            <a:r>
              <a:rPr lang="en-US" sz="2000" dirty="0">
                <a:effectLst/>
                <a:latin typeface="+mj-lt"/>
                <a:ea typeface="Times New Roman" panose="02020603050405020304" pitchFamily="18" charset="0"/>
              </a:rPr>
              <a:t>as well as requirements to create bank holding companies to raise capital and MREL/TLAC, </a:t>
            </a:r>
          </a:p>
          <a:p>
            <a:pPr marL="0" indent="0">
              <a:buNone/>
            </a:pPr>
            <a:r>
              <a:rPr lang="en-US" sz="2000" dirty="0">
                <a:latin typeface="+mj-lt"/>
                <a:ea typeface="Times New Roman" panose="02020603050405020304" pitchFamily="18" charset="0"/>
              </a:rPr>
              <a:t>I</a:t>
            </a:r>
            <a:r>
              <a:rPr lang="en-US" sz="2000" dirty="0">
                <a:effectLst/>
                <a:latin typeface="+mj-lt"/>
                <a:ea typeface="Times New Roman" panose="02020603050405020304" pitchFamily="18" charset="0"/>
              </a:rPr>
              <a:t>nternal (intercompany) MREL/TLAC, creating intermediate holding companies to hold resolution capital and liquidity reserves, amendments to financial contracts to remove </a:t>
            </a:r>
            <a:r>
              <a:rPr lang="en-US" sz="2000" i="1" dirty="0">
                <a:effectLst/>
                <a:latin typeface="+mj-lt"/>
                <a:ea typeface="Times New Roman" panose="02020603050405020304" pitchFamily="18" charset="0"/>
              </a:rPr>
              <a:t>ipso facto </a:t>
            </a:r>
            <a:r>
              <a:rPr lang="en-US" sz="2000" dirty="0">
                <a:effectLst/>
                <a:latin typeface="+mj-lt"/>
                <a:ea typeface="Times New Roman" panose="02020603050405020304" pitchFamily="18" charset="0"/>
              </a:rPr>
              <a:t>defaults (and/or recognize laws that override them), documenting intercompany service agreements, etc.  </a:t>
            </a:r>
          </a:p>
          <a:p>
            <a:pPr marL="0" indent="0">
              <a:buNone/>
            </a:pPr>
            <a:r>
              <a:rPr lang="en-US" sz="2000" dirty="0">
                <a:latin typeface="+mj-lt"/>
                <a:ea typeface="Times New Roman" panose="02020603050405020304" pitchFamily="18" charset="0"/>
              </a:rPr>
              <a:t>R</a:t>
            </a:r>
            <a:r>
              <a:rPr lang="en-US" sz="2000" dirty="0">
                <a:effectLst/>
                <a:latin typeface="+mj-lt"/>
                <a:ea typeface="Times New Roman" panose="02020603050405020304" pitchFamily="18" charset="0"/>
              </a:rPr>
              <a:t>egulators have had major roles in implementing (or resisting) many of these measures, and they have cooperated to some extent, though not entirely.  </a:t>
            </a:r>
          </a:p>
          <a:p>
            <a:pPr marL="0" indent="0">
              <a:buNone/>
            </a:pPr>
            <a:r>
              <a:rPr lang="en-US" sz="2000" dirty="0">
                <a:effectLst/>
                <a:latin typeface="+mj-lt"/>
                <a:ea typeface="Times New Roman" panose="02020603050405020304" pitchFamily="18" charset="0"/>
              </a:rPr>
              <a:t>Conclusion: the </a:t>
            </a:r>
            <a:r>
              <a:rPr lang="en-US" sz="2000" i="1" dirty="0">
                <a:effectLst/>
                <a:latin typeface="+mj-lt"/>
                <a:ea typeface="Times New Roman" panose="02020603050405020304" pitchFamily="18" charset="0"/>
              </a:rPr>
              <a:t>ex ante </a:t>
            </a:r>
            <a:r>
              <a:rPr lang="en-US" sz="2000" dirty="0">
                <a:effectLst/>
                <a:latin typeface="+mj-lt"/>
                <a:ea typeface="Times New Roman" panose="02020603050405020304" pitchFamily="18" charset="0"/>
              </a:rPr>
              <a:t>alignment of authorities on resolution preparedness (and implementing preparedness measures in a coordinated way) is as important as cooperation among the authorities after the onset of financial distress. </a:t>
            </a:r>
            <a:endParaRPr lang="en-US" sz="2000" dirty="0">
              <a:latin typeface="+mj-lt"/>
            </a:endParaRP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167B-43DC-9E8D-01B1-46F076B0D6CF}"/>
              </a:ext>
            </a:extLst>
          </p:cNvPr>
          <p:cNvSpPr>
            <a:spLocks noGrp="1"/>
          </p:cNvSpPr>
          <p:nvPr>
            <p:ph type="title"/>
          </p:nvPr>
        </p:nvSpPr>
        <p:spPr/>
        <p:txBody>
          <a:bodyPr>
            <a:normAutofit/>
          </a:bodyPr>
          <a:lstStyle/>
          <a:p>
            <a:r>
              <a:rPr lang="en-CA" sz="3000" dirty="0"/>
              <a:t>Proposed system is responsive</a:t>
            </a:r>
            <a:endParaRPr lang="en-US" sz="3000" dirty="0"/>
          </a:p>
        </p:txBody>
      </p:sp>
      <p:sp>
        <p:nvSpPr>
          <p:cNvPr id="3" name="Content Placeholder 2">
            <a:extLst>
              <a:ext uri="{FF2B5EF4-FFF2-40B4-BE49-F238E27FC236}">
                <a16:creationId xmlns:a16="http://schemas.microsoft.com/office/drawing/2014/main" id="{CC416540-55AC-CB7C-8382-DEB2A0B38A5B}"/>
              </a:ext>
            </a:extLst>
          </p:cNvPr>
          <p:cNvSpPr>
            <a:spLocks noGrp="1"/>
          </p:cNvSpPr>
          <p:nvPr>
            <p:ph idx="1"/>
          </p:nvPr>
        </p:nvSpPr>
        <p:spPr/>
        <p:txBody>
          <a:bodyPr/>
          <a:lstStyle/>
          <a:p>
            <a:pPr marL="0" indent="0">
              <a:buNone/>
            </a:pPr>
            <a:endParaRPr lang="en-US" sz="2000" dirty="0">
              <a:effectLst/>
              <a:latin typeface="+mj-lt"/>
              <a:ea typeface="Calibri" panose="020F0502020204030204" pitchFamily="34" charset="0"/>
            </a:endParaRPr>
          </a:p>
          <a:p>
            <a:pPr marL="0" indent="0">
              <a:buNone/>
            </a:pPr>
            <a:r>
              <a:rPr lang="en-US" sz="2000" dirty="0">
                <a:effectLst/>
                <a:latin typeface="+mj-lt"/>
                <a:ea typeface="Calibri" panose="020F0502020204030204" pitchFamily="34" charset="0"/>
              </a:rPr>
              <a:t>If </a:t>
            </a:r>
            <a:r>
              <a:rPr lang="en-US" sz="2000" i="1" dirty="0">
                <a:effectLst/>
                <a:latin typeface="+mj-lt"/>
                <a:ea typeface="Calibri" panose="020F0502020204030204" pitchFamily="34" charset="0"/>
              </a:rPr>
              <a:t>ex ante </a:t>
            </a:r>
            <a:r>
              <a:rPr lang="en-US" sz="2000" dirty="0">
                <a:effectLst/>
                <a:latin typeface="+mj-lt"/>
                <a:ea typeface="Calibri" panose="020F0502020204030204" pitchFamily="34" charset="0"/>
              </a:rPr>
              <a:t>or </a:t>
            </a:r>
            <a:r>
              <a:rPr lang="en-US" sz="2000" i="1" dirty="0">
                <a:effectLst/>
                <a:latin typeface="+mj-lt"/>
                <a:ea typeface="Calibri" panose="020F0502020204030204" pitchFamily="34" charset="0"/>
              </a:rPr>
              <a:t>ad hoc  </a:t>
            </a:r>
            <a:r>
              <a:rPr lang="en-US" sz="2000" dirty="0">
                <a:effectLst/>
                <a:latin typeface="+mj-lt"/>
                <a:ea typeface="Calibri" panose="020F0502020204030204" pitchFamily="34" charset="0"/>
              </a:rPr>
              <a:t>cooperation amongst home/host authorities is happening, cross-border recognition should be automatic, support available and judicial review concentrated in the home country. </a:t>
            </a:r>
          </a:p>
          <a:p>
            <a:pPr marL="0" indent="0">
              <a:buNone/>
            </a:pPr>
            <a:r>
              <a:rPr lang="en-US" sz="2000" dirty="0">
                <a:effectLst/>
                <a:latin typeface="+mj-lt"/>
                <a:ea typeface="Calibri" panose="020F0502020204030204" pitchFamily="34" charset="0"/>
              </a:rPr>
              <a:t>If, however, jurisdictions ringfence (see China), there is less automatic recognition or support, which likely requires a judicial review option in host jurisdictions. </a:t>
            </a:r>
          </a:p>
          <a:p>
            <a:pPr marL="0" indent="0">
              <a:buNone/>
            </a:pPr>
            <a:r>
              <a:rPr lang="en-US" sz="2000" dirty="0">
                <a:effectLst/>
                <a:latin typeface="+mj-lt"/>
                <a:ea typeface="Calibri" panose="020F0502020204030204" pitchFamily="34" charset="0"/>
              </a:rPr>
              <a:t>The more cooperation </a:t>
            </a:r>
            <a:r>
              <a:rPr lang="en-US" sz="2000" i="1" dirty="0">
                <a:latin typeface="+mj-lt"/>
                <a:ea typeface="Calibri" panose="020F0502020204030204" pitchFamily="34" charset="0"/>
              </a:rPr>
              <a:t>ex ante </a:t>
            </a:r>
            <a:r>
              <a:rPr lang="en-US" sz="2000" dirty="0">
                <a:latin typeface="+mj-lt"/>
                <a:ea typeface="Calibri" panose="020F0502020204030204" pitchFamily="34" charset="0"/>
              </a:rPr>
              <a:t>between supervisory and resolution authorities, the </a:t>
            </a:r>
            <a:r>
              <a:rPr lang="en-US" sz="2000" dirty="0">
                <a:effectLst/>
                <a:latin typeface="+mj-lt"/>
                <a:ea typeface="Calibri" panose="020F0502020204030204" pitchFamily="34" charset="0"/>
              </a:rPr>
              <a:t>more automatic positive cross-border effects. </a:t>
            </a:r>
            <a:endParaRPr lang="en-GB" sz="2000" dirty="0">
              <a:effectLst/>
              <a:latin typeface="+mj-l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8498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167B-43DC-9E8D-01B1-46F076B0D6CF}"/>
              </a:ext>
            </a:extLst>
          </p:cNvPr>
          <p:cNvSpPr>
            <a:spLocks noGrp="1"/>
          </p:cNvSpPr>
          <p:nvPr>
            <p:ph type="title"/>
          </p:nvPr>
        </p:nvSpPr>
        <p:spPr/>
        <p:txBody>
          <a:bodyPr>
            <a:normAutofit/>
          </a:bodyPr>
          <a:lstStyle/>
          <a:p>
            <a:r>
              <a:rPr lang="en-CA" sz="3000" dirty="0"/>
              <a:t>Proposed system is responsive</a:t>
            </a:r>
            <a:endParaRPr lang="en-US" sz="3000" dirty="0"/>
          </a:p>
        </p:txBody>
      </p:sp>
      <p:graphicFrame>
        <p:nvGraphicFramePr>
          <p:cNvPr id="5" name="Diagramm 4">
            <a:extLst>
              <a:ext uri="{FF2B5EF4-FFF2-40B4-BE49-F238E27FC236}">
                <a16:creationId xmlns:a16="http://schemas.microsoft.com/office/drawing/2014/main" id="{5786C4AF-4028-F521-07DE-A4E88420EC15}"/>
              </a:ext>
            </a:extLst>
          </p:cNvPr>
          <p:cNvGraphicFramePr/>
          <p:nvPr>
            <p:extLst>
              <p:ext uri="{D42A27DB-BD31-4B8C-83A1-F6EECF244321}">
                <p14:modId xmlns:p14="http://schemas.microsoft.com/office/powerpoint/2010/main" val="1996186589"/>
              </p:ext>
            </p:extLst>
          </p:nvPr>
        </p:nvGraphicFramePr>
        <p:xfrm>
          <a:off x="2336145" y="2355143"/>
          <a:ext cx="6797368" cy="438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id="{C0E82FF8-A5A5-7523-4CA5-6072F7211097}"/>
              </a:ext>
            </a:extLst>
          </p:cNvPr>
          <p:cNvSpPr txBox="1"/>
          <p:nvPr/>
        </p:nvSpPr>
        <p:spPr>
          <a:xfrm>
            <a:off x="2853812" y="1716158"/>
            <a:ext cx="6096982" cy="369332"/>
          </a:xfrm>
          <a:prstGeom prst="rect">
            <a:avLst/>
          </a:prstGeom>
          <a:noFill/>
        </p:spPr>
        <p:txBody>
          <a:bodyPr wrap="square">
            <a:spAutoFit/>
          </a:bodyPr>
          <a:lstStyle/>
          <a:p>
            <a:pPr lvl="0"/>
            <a:r>
              <a:rPr lang="en-GB" sz="1800" noProof="0" dirty="0"/>
              <a:t>Home jurisdiction			Host jurisdiction</a:t>
            </a:r>
          </a:p>
        </p:txBody>
      </p:sp>
      <p:sp>
        <p:nvSpPr>
          <p:cNvPr id="7" name="Textfeld 6">
            <a:extLst>
              <a:ext uri="{FF2B5EF4-FFF2-40B4-BE49-F238E27FC236}">
                <a16:creationId xmlns:a16="http://schemas.microsoft.com/office/drawing/2014/main" id="{FFFBBA10-46F1-EDD5-ACFF-9B533769C4BF}"/>
              </a:ext>
            </a:extLst>
          </p:cNvPr>
          <p:cNvSpPr txBox="1"/>
          <p:nvPr/>
        </p:nvSpPr>
        <p:spPr>
          <a:xfrm flipH="1">
            <a:off x="9045028" y="2213558"/>
            <a:ext cx="256490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800" dirty="0"/>
              <a:t>Grounds to refuse recognition (exhaustive list):</a:t>
            </a:r>
          </a:p>
          <a:p>
            <a:endParaRPr lang="en-GB" sz="800" dirty="0"/>
          </a:p>
          <a:p>
            <a:pPr marL="285750" indent="-285750">
              <a:buFont typeface="Wingdings" panose="05000000000000000000" pitchFamily="2" charset="2"/>
              <a:buChar char="ü"/>
            </a:pPr>
            <a:r>
              <a:rPr lang="en-US" sz="800" dirty="0"/>
              <a:t>Financial stability in host country</a:t>
            </a:r>
          </a:p>
          <a:p>
            <a:pPr marL="285750" indent="-285750">
              <a:buFont typeface="Wingdings" panose="05000000000000000000" pitchFamily="2" charset="2"/>
              <a:buChar char="ü"/>
            </a:pPr>
            <a:r>
              <a:rPr lang="en-US" sz="800" dirty="0"/>
              <a:t>Manifest discrimination against domestic stakeholders collectively</a:t>
            </a:r>
          </a:p>
          <a:p>
            <a:pPr marL="285750" indent="-285750">
              <a:buFont typeface="Wingdings" panose="05000000000000000000" pitchFamily="2" charset="2"/>
              <a:buChar char="ü"/>
            </a:pPr>
            <a:r>
              <a:rPr lang="en-US" sz="800" dirty="0"/>
              <a:t>Sham supervision structure</a:t>
            </a:r>
          </a:p>
          <a:p>
            <a:endParaRPr lang="en-GB" sz="800" dirty="0"/>
          </a:p>
          <a:p>
            <a:r>
              <a:rPr lang="en-GB" sz="800" dirty="0"/>
              <a:t>NOT:</a:t>
            </a:r>
          </a:p>
          <a:p>
            <a:pPr marL="171450" indent="-171450">
              <a:buFont typeface="Wingdings" panose="05000000000000000000" pitchFamily="2" charset="2"/>
              <a:buChar char="v"/>
            </a:pPr>
            <a:r>
              <a:rPr lang="en-GB" sz="800" dirty="0"/>
              <a:t>Objections regarding applicable law</a:t>
            </a:r>
          </a:p>
          <a:p>
            <a:pPr marL="171450" indent="-171450">
              <a:buFont typeface="Wingdings" panose="05000000000000000000" pitchFamily="2" charset="2"/>
              <a:buChar char="v"/>
            </a:pPr>
            <a:r>
              <a:rPr lang="en-GB" sz="800" dirty="0"/>
              <a:t>Objections based on individual creditor/shareholder interest (adequate protection) → compensation scheme</a:t>
            </a:r>
          </a:p>
        </p:txBody>
      </p:sp>
      <p:cxnSp>
        <p:nvCxnSpPr>
          <p:cNvPr id="8" name="Gerade Verbindung mit Pfeil 7">
            <a:extLst>
              <a:ext uri="{FF2B5EF4-FFF2-40B4-BE49-F238E27FC236}">
                <a16:creationId xmlns:a16="http://schemas.microsoft.com/office/drawing/2014/main" id="{E87269AC-FCEC-14CD-CA2B-E0099C758981}"/>
              </a:ext>
            </a:extLst>
          </p:cNvPr>
          <p:cNvCxnSpPr/>
          <p:nvPr/>
        </p:nvCxnSpPr>
        <p:spPr>
          <a:xfrm flipV="1">
            <a:off x="8495071" y="2756299"/>
            <a:ext cx="542741" cy="47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97C940D2-D434-D734-B205-2263C56933BD}"/>
              </a:ext>
            </a:extLst>
          </p:cNvPr>
          <p:cNvCxnSpPr/>
          <p:nvPr/>
        </p:nvCxnSpPr>
        <p:spPr>
          <a:xfrm flipH="1">
            <a:off x="8495071" y="3139757"/>
            <a:ext cx="542741" cy="53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43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167B-43DC-9E8D-01B1-46F076B0D6CF}"/>
              </a:ext>
            </a:extLst>
          </p:cNvPr>
          <p:cNvSpPr>
            <a:spLocks noGrp="1"/>
          </p:cNvSpPr>
          <p:nvPr>
            <p:ph type="title"/>
          </p:nvPr>
        </p:nvSpPr>
        <p:spPr/>
        <p:txBody>
          <a:bodyPr>
            <a:normAutofit/>
          </a:bodyPr>
          <a:lstStyle/>
          <a:p>
            <a:r>
              <a:rPr lang="en-CA" sz="3000" dirty="0"/>
              <a:t>Proposed system is responsive</a:t>
            </a:r>
            <a:endParaRPr lang="en-US" sz="3000" dirty="0"/>
          </a:p>
        </p:txBody>
      </p:sp>
      <p:sp>
        <p:nvSpPr>
          <p:cNvPr id="6" name="Textfeld 5">
            <a:extLst>
              <a:ext uri="{FF2B5EF4-FFF2-40B4-BE49-F238E27FC236}">
                <a16:creationId xmlns:a16="http://schemas.microsoft.com/office/drawing/2014/main" id="{C0E82FF8-A5A5-7523-4CA5-6072F7211097}"/>
              </a:ext>
            </a:extLst>
          </p:cNvPr>
          <p:cNvSpPr txBox="1"/>
          <p:nvPr/>
        </p:nvSpPr>
        <p:spPr>
          <a:xfrm>
            <a:off x="2853812" y="1716158"/>
            <a:ext cx="6096982" cy="369332"/>
          </a:xfrm>
          <a:prstGeom prst="rect">
            <a:avLst/>
          </a:prstGeom>
          <a:noFill/>
        </p:spPr>
        <p:txBody>
          <a:bodyPr wrap="square">
            <a:spAutoFit/>
          </a:bodyPr>
          <a:lstStyle/>
          <a:p>
            <a:pPr lvl="0"/>
            <a:r>
              <a:rPr lang="en-GB" sz="1800" noProof="0" dirty="0"/>
              <a:t>Home jurisdiction			Host jurisdiction</a:t>
            </a:r>
          </a:p>
        </p:txBody>
      </p:sp>
      <p:graphicFrame>
        <p:nvGraphicFramePr>
          <p:cNvPr id="10" name="Diagramm 9">
            <a:extLst>
              <a:ext uri="{FF2B5EF4-FFF2-40B4-BE49-F238E27FC236}">
                <a16:creationId xmlns:a16="http://schemas.microsoft.com/office/drawing/2014/main" id="{5786C4AF-4028-F521-07DE-A4E88420EC15}"/>
              </a:ext>
            </a:extLst>
          </p:cNvPr>
          <p:cNvGraphicFramePr/>
          <p:nvPr>
            <p:extLst>
              <p:ext uri="{D42A27DB-BD31-4B8C-83A1-F6EECF244321}">
                <p14:modId xmlns:p14="http://schemas.microsoft.com/office/powerpoint/2010/main" val="4189151400"/>
              </p:ext>
            </p:extLst>
          </p:nvPr>
        </p:nvGraphicFramePr>
        <p:xfrm>
          <a:off x="2277988" y="2211127"/>
          <a:ext cx="6797368" cy="438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83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B828-286A-77FD-D782-747D88947FC5}"/>
              </a:ext>
            </a:extLst>
          </p:cNvPr>
          <p:cNvSpPr>
            <a:spLocks noGrp="1"/>
          </p:cNvSpPr>
          <p:nvPr>
            <p:ph type="title"/>
          </p:nvPr>
        </p:nvSpPr>
        <p:spPr/>
        <p:txBody>
          <a:bodyPr/>
          <a:lstStyle/>
          <a:p>
            <a:r>
              <a:rPr lang="en-CA" dirty="0"/>
              <a:t>Context</a:t>
            </a:r>
            <a:endParaRPr lang="en-US" dirty="0"/>
          </a:p>
        </p:txBody>
      </p:sp>
      <p:sp>
        <p:nvSpPr>
          <p:cNvPr id="3" name="Content Placeholder 2">
            <a:extLst>
              <a:ext uri="{FF2B5EF4-FFF2-40B4-BE49-F238E27FC236}">
                <a16:creationId xmlns:a16="http://schemas.microsoft.com/office/drawing/2014/main" id="{DE3E288D-45A1-75C3-9080-79501566BBDC}"/>
              </a:ext>
            </a:extLst>
          </p:cNvPr>
          <p:cNvSpPr>
            <a:spLocks noGrp="1"/>
          </p:cNvSpPr>
          <p:nvPr>
            <p:ph idx="1"/>
          </p:nvPr>
        </p:nvSpPr>
        <p:spPr>
          <a:xfrm>
            <a:off x="1269877" y="1981200"/>
            <a:ext cx="10657184" cy="4187825"/>
          </a:xfrm>
        </p:spPr>
        <p:txBody>
          <a:bodyPr>
            <a:noAutofit/>
          </a:bodyPr>
          <a:lstStyle/>
          <a:p>
            <a:r>
              <a:rPr lang="en-GB" sz="2000" dirty="0">
                <a:latin typeface="+mj-lt"/>
                <a:ea typeface="Calibri" panose="020F0502020204030204" pitchFamily="34" charset="0"/>
              </a:rPr>
              <a:t>F</a:t>
            </a:r>
            <a:r>
              <a:rPr lang="en-GB" sz="2000" dirty="0">
                <a:effectLst/>
                <a:latin typeface="+mj-lt"/>
                <a:ea typeface="Calibri" panose="020F0502020204030204" pitchFamily="34" charset="0"/>
              </a:rPr>
              <a:t>inancial intermediation by its nature tends to make financial institutions prone to distress and insolvency.</a:t>
            </a:r>
          </a:p>
          <a:p>
            <a:r>
              <a:rPr lang="en-GB" sz="2000" dirty="0">
                <a:effectLst/>
                <a:latin typeface="+mj-lt"/>
                <a:ea typeface="Calibri" panose="020F0502020204030204" pitchFamily="34" charset="0"/>
              </a:rPr>
              <a:t>While banks are best-known class of financial intermediary, nearly half of world’s financial assets are held by non-bank financial institutions, what the FSB refers to as ”monitoring universe of non-bank financial intermediation”. </a:t>
            </a:r>
            <a:endParaRPr lang="en-GB" sz="2000" dirty="0">
              <a:latin typeface="+mj-lt"/>
              <a:ea typeface="Calibri" panose="020F0502020204030204" pitchFamily="34" charset="0"/>
            </a:endParaRPr>
          </a:p>
          <a:p>
            <a:r>
              <a:rPr lang="en-GB" sz="2000" dirty="0">
                <a:effectLst/>
                <a:latin typeface="+mj-lt"/>
                <a:ea typeface="Calibri" panose="020F0502020204030204" pitchFamily="34" charset="0"/>
              </a:rPr>
              <a:t>Financial institution failure creates risks for real economy because of effects of the premature and/or disorderly unwinding of intermediary transactions and disruption to the money supply.</a:t>
            </a:r>
          </a:p>
          <a:p>
            <a:r>
              <a:rPr lang="en-GB" sz="2000" dirty="0">
                <a:latin typeface="+mj-lt"/>
                <a:ea typeface="Calibri" panose="020F0502020204030204" pitchFamily="34" charset="0"/>
                <a:cs typeface="Calibri Light" panose="020F0302020204030204" pitchFamily="34" charset="0"/>
              </a:rPr>
              <a:t>Regulatory oversight – prudential regulation to assure capital adequacy, liquidity; early intervention; resolution framework BUT g</a:t>
            </a:r>
            <a:r>
              <a:rPr lang="en-GB" sz="2000" dirty="0">
                <a:effectLst/>
                <a:latin typeface="+mj-lt"/>
                <a:ea typeface="Calibri" panose="020F0502020204030204" pitchFamily="34" charset="0"/>
                <a:cs typeface="Calibri Light" panose="020F0302020204030204" pitchFamily="34" charset="0"/>
              </a:rPr>
              <a:t>ap in the international financial architecture – no comprehensive international framework for resolution of financial institutions. </a:t>
            </a:r>
          </a:p>
          <a:p>
            <a:endParaRPr lang="en-GB" sz="2000" dirty="0">
              <a:latin typeface="+mj-lt"/>
              <a:ea typeface="Calibri" panose="020F0502020204030204" pitchFamily="34" charset="0"/>
              <a:cs typeface="Calibri Light" panose="020F0302020204030204" pitchFamily="34" charset="0"/>
            </a:endParaRPr>
          </a:p>
          <a:p>
            <a:endParaRPr lang="en-GB" sz="2000" dirty="0">
              <a:effectLst/>
              <a:latin typeface="+mj-lt"/>
              <a:ea typeface="Calibri" panose="020F0502020204030204" pitchFamily="34" charset="0"/>
              <a:cs typeface="Calibri Light" panose="020F0302020204030204" pitchFamily="34" charset="0"/>
            </a:endParaRPr>
          </a:p>
          <a:p>
            <a:pPr marL="0" indent="0">
              <a:buNone/>
            </a:pPr>
            <a:endParaRPr lang="en-GB" sz="2000" dirty="0">
              <a:effectLst/>
              <a:latin typeface="+mj-lt"/>
              <a:ea typeface="Calibri" panose="020F0502020204030204" pitchFamily="34" charset="0"/>
              <a:cs typeface="Calibri Light" panose="020F0302020204030204" pitchFamily="34" charset="0"/>
            </a:endParaRPr>
          </a:p>
          <a:p>
            <a:pPr marL="0" indent="0">
              <a:buNone/>
            </a:pPr>
            <a:endParaRPr lang="en-GB" sz="2000" dirty="0">
              <a:latin typeface="+mj-lt"/>
              <a:ea typeface="Calibri" panose="020F0502020204030204" pitchFamily="34" charset="0"/>
              <a:cs typeface="Calibri Light" panose="020F0302020204030204" pitchFamily="34" charset="0"/>
            </a:endParaRPr>
          </a:p>
          <a:p>
            <a:pPr marL="0" indent="0">
              <a:buNone/>
            </a:pPr>
            <a:endParaRPr lang="en-GB" sz="2000" dirty="0">
              <a:effectLst/>
              <a:latin typeface="+mj-lt"/>
              <a:ea typeface="Calibri" panose="020F0502020204030204" pitchFamily="34" charset="0"/>
              <a:cs typeface="Calibri Light" panose="020F0302020204030204" pitchFamily="34" charset="0"/>
            </a:endParaRPr>
          </a:p>
          <a:p>
            <a:pPr marL="0" indent="0">
              <a:buNone/>
            </a:pPr>
            <a:endParaRPr lang="en-US" sz="2000" dirty="0">
              <a:latin typeface="+mj-lt"/>
              <a:cs typeface="Calibri Light" panose="020F0302020204030204" pitchFamily="34" charset="0"/>
            </a:endParaRPr>
          </a:p>
        </p:txBody>
      </p:sp>
    </p:spTree>
    <p:extLst>
      <p:ext uri="{BB962C8B-B14F-4D97-AF65-F5344CB8AC3E}">
        <p14:creationId xmlns:p14="http://schemas.microsoft.com/office/powerpoint/2010/main" val="581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F4E5-F3B8-1D90-B76E-C7675C53B745}"/>
              </a:ext>
            </a:extLst>
          </p:cNvPr>
          <p:cNvSpPr>
            <a:spLocks noGrp="1"/>
          </p:cNvSpPr>
          <p:nvPr>
            <p:ph type="ctrTitle"/>
          </p:nvPr>
        </p:nvSpPr>
        <p:spPr>
          <a:xfrm>
            <a:off x="1520824" y="1600200"/>
            <a:ext cx="5945188" cy="3124944"/>
          </a:xfrm>
        </p:spPr>
        <p:txBody>
          <a:bodyPr>
            <a:noAutofit/>
          </a:bodyPr>
          <a:lstStyle/>
          <a:p>
            <a:r>
              <a:rPr lang="en-CA" sz="3000" dirty="0">
                <a:solidFill>
                  <a:srgbClr val="CB710F"/>
                </a:solidFill>
              </a:rPr>
              <a:t>Thank you</a:t>
            </a:r>
            <a:br>
              <a:rPr lang="en-CA" sz="2500" dirty="0"/>
            </a:br>
            <a:br>
              <a:rPr lang="en-US" sz="2500" dirty="0">
                <a:solidFill>
                  <a:srgbClr val="794409"/>
                </a:solidFill>
              </a:rPr>
            </a:br>
            <a:r>
              <a:rPr kumimoji="0" lang="en-CA" sz="2500" b="0" i="0" u="none" strike="noStrike" kern="1200" cap="none" spc="0" normalizeH="0" baseline="0" noProof="0" dirty="0">
                <a:ln>
                  <a:noFill/>
                </a:ln>
                <a:solidFill>
                  <a:schemeClr val="tx1"/>
                </a:solidFill>
                <a:effectLst/>
                <a:uLnTx/>
                <a:uFillTx/>
                <a:latin typeface="+mj-lt"/>
                <a:cs typeface="Calibri Light" panose="020F0302020204030204" pitchFamily="34" charset="0"/>
              </a:rPr>
              <a:t>D</a:t>
            </a:r>
            <a:r>
              <a:rPr kumimoji="0" lang="en-US" sz="2500" b="0" i="0" u="none" strike="noStrike" kern="1200" cap="none" spc="0" normalizeH="0" baseline="0" noProof="0" dirty="0">
                <a:ln>
                  <a:noFill/>
                </a:ln>
                <a:solidFill>
                  <a:schemeClr val="tx1"/>
                </a:solidFill>
                <a:effectLst/>
                <a:uLnTx/>
                <a:uFillTx/>
                <a:latin typeface="+mj-lt"/>
                <a:cs typeface="Calibri Light" panose="020F0302020204030204" pitchFamily="34" charset="0"/>
              </a:rPr>
              <a:t>on Bernstein</a:t>
            </a:r>
            <a:br>
              <a:rPr kumimoji="0" lang="en-CA" sz="2500" b="0" i="0" u="none" strike="noStrike" kern="1200" cap="none" spc="0" normalizeH="0" baseline="0" noProof="0" dirty="0">
                <a:ln>
                  <a:noFill/>
                </a:ln>
                <a:solidFill>
                  <a:schemeClr val="tx1"/>
                </a:solidFill>
                <a:effectLst/>
                <a:uLnTx/>
                <a:uFillTx/>
                <a:latin typeface="+mj-lt"/>
                <a:cs typeface="Calibri Light" panose="020F0302020204030204" pitchFamily="34" charset="0"/>
              </a:rPr>
            </a:br>
            <a:br>
              <a:rPr kumimoji="0" lang="en-CA" sz="2500" b="0" i="0" u="none" strike="noStrike" kern="1200" cap="none" spc="0" normalizeH="0" baseline="0" noProof="0" dirty="0">
                <a:ln>
                  <a:noFill/>
                </a:ln>
                <a:solidFill>
                  <a:schemeClr val="tx1"/>
                </a:solidFill>
                <a:effectLst/>
                <a:uLnTx/>
                <a:uFillTx/>
                <a:latin typeface="+mj-lt"/>
                <a:cs typeface="Calibri Light" panose="020F0302020204030204" pitchFamily="34" charset="0"/>
              </a:rPr>
            </a:br>
            <a:r>
              <a:rPr lang="en-CA" sz="2500" dirty="0">
                <a:solidFill>
                  <a:schemeClr val="tx1"/>
                </a:solidFill>
                <a:latin typeface="+mj-lt"/>
                <a:cs typeface="Calibri Light" panose="020F0302020204030204" pitchFamily="34" charset="0"/>
              </a:rPr>
              <a:t>Riz Mokal</a:t>
            </a:r>
            <a:br>
              <a:rPr lang="en-CA" sz="2500" dirty="0">
                <a:solidFill>
                  <a:schemeClr val="tx1"/>
                </a:solidFill>
                <a:latin typeface="+mj-lt"/>
                <a:cs typeface="Calibri Light" panose="020F0302020204030204" pitchFamily="34" charset="0"/>
              </a:rPr>
            </a:br>
            <a:br>
              <a:rPr lang="en-CA" sz="2500" dirty="0">
                <a:solidFill>
                  <a:schemeClr val="tx1"/>
                </a:solidFill>
                <a:latin typeface="+mj-lt"/>
                <a:cs typeface="Calibri Light" panose="020F0302020204030204" pitchFamily="34" charset="0"/>
              </a:rPr>
            </a:br>
            <a:r>
              <a:rPr lang="en-US" sz="2500" b="0" i="0" dirty="0">
                <a:solidFill>
                  <a:schemeClr val="tx1"/>
                </a:solidFill>
                <a:effectLst/>
                <a:latin typeface="+mj-lt"/>
                <a:cs typeface="Calibri Light" panose="020F0302020204030204" pitchFamily="34" charset="0"/>
              </a:rPr>
              <a:t>Stephan Madaus</a:t>
            </a:r>
            <a:br>
              <a:rPr lang="en-US" sz="2500" b="0" i="0" dirty="0">
                <a:solidFill>
                  <a:schemeClr val="tx1"/>
                </a:solidFill>
                <a:effectLst/>
                <a:latin typeface="+mj-lt"/>
                <a:cs typeface="Calibri Light" panose="020F0302020204030204" pitchFamily="34" charset="0"/>
              </a:rPr>
            </a:br>
            <a:br>
              <a:rPr lang="en-US" sz="2500" b="0" i="0" dirty="0">
                <a:solidFill>
                  <a:schemeClr val="tx1"/>
                </a:solidFill>
                <a:effectLst/>
                <a:latin typeface="+mj-lt"/>
                <a:cs typeface="Calibri Light" panose="020F0302020204030204" pitchFamily="34" charset="0"/>
              </a:rPr>
            </a:br>
            <a:r>
              <a:rPr lang="en-US" sz="2500" b="0" i="0" dirty="0">
                <a:solidFill>
                  <a:schemeClr val="tx1"/>
                </a:solidFill>
                <a:effectLst/>
                <a:latin typeface="+mj-lt"/>
                <a:cs typeface="Calibri Light" panose="020F0302020204030204" pitchFamily="34" charset="0"/>
              </a:rPr>
              <a:t>Janis Sarra</a:t>
            </a:r>
            <a:br>
              <a:rPr lang="en-US" sz="2500" b="0" i="0" dirty="0">
                <a:solidFill>
                  <a:schemeClr val="tx1"/>
                </a:solidFill>
                <a:effectLst/>
                <a:latin typeface="+mj-lt"/>
                <a:cs typeface="Calibri Light" panose="020F0302020204030204" pitchFamily="34" charset="0"/>
              </a:rPr>
            </a:br>
            <a:br>
              <a:rPr lang="en-US" sz="2500" b="0" i="0" dirty="0">
                <a:solidFill>
                  <a:schemeClr val="tx1"/>
                </a:solidFill>
                <a:effectLst/>
                <a:latin typeface="+mj-lt"/>
                <a:cs typeface="Calibri Light" panose="020F0302020204030204" pitchFamily="34" charset="0"/>
              </a:rPr>
            </a:br>
            <a:r>
              <a:rPr lang="en-US" sz="2500" b="0" i="0" dirty="0">
                <a:solidFill>
                  <a:schemeClr val="tx1"/>
                </a:solidFill>
                <a:effectLst/>
                <a:latin typeface="+mj-lt"/>
                <a:cs typeface="Calibri Light" panose="020F0302020204030204" pitchFamily="34" charset="0"/>
              </a:rPr>
              <a:t>Anna Gelpern</a:t>
            </a:r>
            <a:br>
              <a:rPr lang="en-US" sz="2500" b="0" i="0" dirty="0">
                <a:solidFill>
                  <a:schemeClr val="tx1"/>
                </a:solidFill>
                <a:effectLst/>
                <a:latin typeface="+mj-lt"/>
                <a:cs typeface="Calibri Light" panose="020F0302020204030204" pitchFamily="34" charset="0"/>
              </a:rPr>
            </a:br>
            <a:endParaRPr lang="en-US" sz="2500" dirty="0"/>
          </a:p>
        </p:txBody>
      </p:sp>
      <p:sp>
        <p:nvSpPr>
          <p:cNvPr id="3" name="Subtitle 2">
            <a:extLst>
              <a:ext uri="{FF2B5EF4-FFF2-40B4-BE49-F238E27FC236}">
                <a16:creationId xmlns:a16="http://schemas.microsoft.com/office/drawing/2014/main" id="{B535FBFB-41DA-E426-CB2E-FACB75E1BCC1}"/>
              </a:ext>
            </a:extLst>
          </p:cNvPr>
          <p:cNvSpPr>
            <a:spLocks noGrp="1"/>
          </p:cNvSpPr>
          <p:nvPr>
            <p:ph type="subTitle" idx="1"/>
          </p:nvPr>
        </p:nvSpPr>
        <p:spPr/>
        <p:txBody>
          <a:bodyPr/>
          <a:lstStyle/>
          <a:p>
            <a:r>
              <a:rPr lang="en-CA" dirty="0"/>
              <a:t>  </a:t>
            </a:r>
            <a:endParaRPr lang="en-US" dirty="0"/>
          </a:p>
        </p:txBody>
      </p:sp>
    </p:spTree>
    <p:extLst>
      <p:ext uri="{BB962C8B-B14F-4D97-AF65-F5344CB8AC3E}">
        <p14:creationId xmlns:p14="http://schemas.microsoft.com/office/powerpoint/2010/main" val="47323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247A-7111-594D-9DB3-0D35CB3D7E92}"/>
              </a:ext>
            </a:extLst>
          </p:cNvPr>
          <p:cNvSpPr>
            <a:spLocks noGrp="1"/>
          </p:cNvSpPr>
          <p:nvPr>
            <p:ph type="title"/>
          </p:nvPr>
        </p:nvSpPr>
        <p:spPr>
          <a:xfrm>
            <a:off x="1522413" y="381000"/>
            <a:ext cx="9829799" cy="876549"/>
          </a:xfrm>
        </p:spPr>
        <p:txBody>
          <a:bodyPr>
            <a:normAutofit/>
          </a:bodyPr>
          <a:lstStyle/>
          <a:p>
            <a:r>
              <a:rPr lang="en-US" sz="2800" dirty="0"/>
              <a:t>Lessons of the 2008 Financial Crisis: Systemic Fragility</a:t>
            </a:r>
          </a:p>
        </p:txBody>
      </p:sp>
      <p:sp>
        <p:nvSpPr>
          <p:cNvPr id="5" name="Content Placeholder 2">
            <a:extLst>
              <a:ext uri="{FF2B5EF4-FFF2-40B4-BE49-F238E27FC236}">
                <a16:creationId xmlns:a16="http://schemas.microsoft.com/office/drawing/2014/main" id="{3CBEDC15-926A-CB4B-9E52-96910B19F586}"/>
              </a:ext>
            </a:extLst>
          </p:cNvPr>
          <p:cNvSpPr txBox="1">
            <a:spLocks noGrp="1"/>
          </p:cNvSpPr>
          <p:nvPr>
            <p:ph idx="1"/>
          </p:nvPr>
        </p:nvSpPr>
        <p:spPr>
          <a:xfrm>
            <a:off x="1522413" y="1988857"/>
            <a:ext cx="9829799" cy="4488143"/>
          </a:xfrm>
          <a:prstGeom prst="rect">
            <a:avLst/>
          </a:prstGeom>
        </p:spPr>
        <p:txBody>
          <a:bodyPr vert="horz" lIns="91440" tIns="45720" rIns="91440" bIns="45720" rtlCol="0">
            <a:normAutofit fontScale="92500" lnSpcReduction="2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sz="2600" dirty="0"/>
              <a:t>How global financial institutions fail</a:t>
            </a:r>
          </a:p>
          <a:p>
            <a:pPr marL="914400" lvl="3" indent="-338138"/>
            <a:r>
              <a:rPr lang="en-US" sz="2400" dirty="0"/>
              <a:t>Event heightens perception of risk, leading to a liquidity run</a:t>
            </a:r>
          </a:p>
          <a:p>
            <a:pPr marL="1200150" lvl="4" indent="-338138">
              <a:buFont typeface="Courier New" panose="02070309020205020404" pitchFamily="49" charset="0"/>
              <a:buChar char="o"/>
            </a:pPr>
            <a:r>
              <a:rPr lang="en-US" sz="2400" dirty="0"/>
              <a:t>Decline in asset prices can lead to balance sheet losses</a:t>
            </a:r>
          </a:p>
          <a:p>
            <a:pPr marL="1200150" lvl="4" indent="-338138">
              <a:buFont typeface="Courier New" panose="02070309020205020404" pitchFamily="49" charset="0"/>
              <a:buChar char="o"/>
            </a:pPr>
            <a:r>
              <a:rPr lang="en-US" sz="2400" dirty="0"/>
              <a:t>Firm may not be insolvent, at least initially</a:t>
            </a:r>
          </a:p>
          <a:p>
            <a:pPr marL="1200150" lvl="4" indent="-338138">
              <a:buFont typeface="Courier New" panose="02070309020205020404" pitchFamily="49" charset="0"/>
              <a:buChar char="o"/>
            </a:pPr>
            <a:r>
              <a:rPr lang="en-US" sz="2400" dirty="0"/>
              <a:t>Firm dumps assets to meet the liquidity run, leading to insolvency</a:t>
            </a:r>
          </a:p>
          <a:p>
            <a:pPr marL="914400" lvl="3" indent="-338138"/>
            <a:r>
              <a:rPr lang="en-US" sz="2400" dirty="0"/>
              <a:t>Contagion</a:t>
            </a:r>
          </a:p>
          <a:p>
            <a:pPr marL="1200150" lvl="4" indent="-338138">
              <a:buFont typeface="Courier New" panose="02070309020205020404" pitchFamily="49" charset="0"/>
              <a:buChar char="o"/>
            </a:pPr>
            <a:r>
              <a:rPr lang="en-US" sz="2400" dirty="0"/>
              <a:t>Correlation - market events have a correlated impact on many firms</a:t>
            </a:r>
          </a:p>
          <a:p>
            <a:pPr marL="1200150" lvl="4" indent="-338138">
              <a:buFont typeface="Courier New" panose="02070309020205020404" pitchFamily="49" charset="0"/>
              <a:buChar char="o"/>
            </a:pPr>
            <a:r>
              <a:rPr lang="en-US" sz="2400" dirty="0"/>
              <a:t>Communication - dumping assets leads to distress at other firms</a:t>
            </a:r>
          </a:p>
          <a:p>
            <a:pPr marL="352425" lvl="2" indent="-342900">
              <a:buFont typeface="Wingdings" pitchFamily="2" charset="2"/>
              <a:buChar char="§"/>
            </a:pPr>
            <a:r>
              <a:rPr lang="en-US" sz="2400" dirty="0"/>
              <a:t> </a:t>
            </a:r>
            <a:r>
              <a:rPr lang="en-US" sz="2600" dirty="0"/>
              <a:t>Sources of systemic fragility</a:t>
            </a:r>
          </a:p>
          <a:p>
            <a:pPr marL="971550" lvl="3" indent="-342900"/>
            <a:r>
              <a:rPr lang="en-US" sz="2400" dirty="0"/>
              <a:t>Inadequate capital levels</a:t>
            </a:r>
          </a:p>
          <a:p>
            <a:pPr marL="971550" lvl="3" indent="-342900"/>
            <a:r>
              <a:rPr lang="en-US" sz="2400" dirty="0"/>
              <a:t>Inadequate preparedness</a:t>
            </a:r>
          </a:p>
          <a:p>
            <a:pPr marL="971550" lvl="3" indent="-342900"/>
            <a:r>
              <a:rPr lang="en-US" sz="2400" dirty="0"/>
              <a:t>Inadequate legal and financial tools</a:t>
            </a:r>
          </a:p>
          <a:p>
            <a:pPr marL="971550" lvl="3" indent="-342900"/>
            <a:r>
              <a:rPr lang="en-US" sz="2400" dirty="0"/>
              <a:t>Lack of cooperation between home and host regulators</a:t>
            </a:r>
          </a:p>
          <a:p>
            <a:pPr marL="971550" lvl="3" indent="-342900"/>
            <a:r>
              <a:rPr lang="en-US" sz="2400" dirty="0"/>
              <a:t>Non-bank financial firms</a:t>
            </a:r>
          </a:p>
          <a:p>
            <a:pPr marL="628650" lvl="3" indent="0">
              <a:buFont typeface="Arial" pitchFamily="34" charset="0"/>
              <a:buNone/>
            </a:pPr>
            <a:endParaRPr lang="en-US" dirty="0"/>
          </a:p>
          <a:p>
            <a:pPr marL="460375" indent="-342900">
              <a:buFont typeface="Arial" pitchFamily="34" charset="0"/>
              <a:buAutoNum type="arabicPeriod"/>
            </a:pPr>
            <a:endParaRPr lang="en-US" dirty="0"/>
          </a:p>
          <a:p>
            <a:pPr marL="1257300" lvl="4" indent="-342900">
              <a:buFont typeface="+mj-lt"/>
              <a:buAutoNum type="arabicPeriod"/>
            </a:pPr>
            <a:endParaRPr lang="en-US" dirty="0"/>
          </a:p>
          <a:p>
            <a:pPr marL="285750" lvl="4" indent="0">
              <a:buFont typeface="Arial" pitchFamily="34" charset="0"/>
              <a:buNone/>
            </a:pPr>
            <a:endParaRPr lang="en-US" dirty="0"/>
          </a:p>
          <a:p>
            <a:pPr marL="1027113" lvl="5" indent="0">
              <a:buFont typeface="Arial" pitchFamily="34" charset="0"/>
              <a:buNone/>
            </a:pPr>
            <a:endParaRPr lang="en-US" dirty="0"/>
          </a:p>
        </p:txBody>
      </p:sp>
    </p:spTree>
    <p:extLst>
      <p:ext uri="{BB962C8B-B14F-4D97-AF65-F5344CB8AC3E}">
        <p14:creationId xmlns:p14="http://schemas.microsoft.com/office/powerpoint/2010/main" val="376119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320F-0F1D-674D-9C7B-C2F997E8710B}"/>
              </a:ext>
            </a:extLst>
          </p:cNvPr>
          <p:cNvSpPr>
            <a:spLocks noGrp="1"/>
          </p:cNvSpPr>
          <p:nvPr>
            <p:ph type="title"/>
          </p:nvPr>
        </p:nvSpPr>
        <p:spPr>
          <a:xfrm>
            <a:off x="1522413" y="381000"/>
            <a:ext cx="9829799" cy="752039"/>
          </a:xfrm>
        </p:spPr>
        <p:txBody>
          <a:bodyPr>
            <a:noAutofit/>
          </a:bodyPr>
          <a:lstStyle/>
          <a:p>
            <a:r>
              <a:rPr lang="en-US" sz="2800" dirty="0"/>
              <a:t>Lessons of 2008 Financial Crisis: </a:t>
            </a:r>
            <a:br>
              <a:rPr lang="en-US" sz="2800" dirty="0"/>
            </a:br>
            <a:r>
              <a:rPr lang="en-US" sz="2800" dirty="0"/>
              <a:t>Resolution Preparedness of Global Financial Institutions</a:t>
            </a:r>
          </a:p>
        </p:txBody>
      </p:sp>
      <p:sp>
        <p:nvSpPr>
          <p:cNvPr id="3" name="Content Placeholder 2">
            <a:extLst>
              <a:ext uri="{FF2B5EF4-FFF2-40B4-BE49-F238E27FC236}">
                <a16:creationId xmlns:a16="http://schemas.microsoft.com/office/drawing/2014/main" id="{6E024F78-39FE-A441-B92D-0ADE048C3B2C}"/>
              </a:ext>
            </a:extLst>
          </p:cNvPr>
          <p:cNvSpPr>
            <a:spLocks noGrp="1"/>
          </p:cNvSpPr>
          <p:nvPr>
            <p:ph idx="1"/>
          </p:nvPr>
        </p:nvSpPr>
        <p:spPr>
          <a:xfrm>
            <a:off x="1522413" y="1780490"/>
            <a:ext cx="10697957" cy="4696510"/>
          </a:xfrm>
        </p:spPr>
        <p:txBody>
          <a:bodyPr anchor="ctr">
            <a:normAutofit fontScale="25000" lnSpcReduction="20000"/>
          </a:bodyPr>
          <a:lstStyle/>
          <a:p>
            <a:pPr marL="0" indent="-452437">
              <a:buFont typeface="Wingdings" pitchFamily="2" charset="2"/>
              <a:buChar char="§"/>
            </a:pPr>
            <a:endParaRPr lang="en-US" sz="8600" dirty="0"/>
          </a:p>
          <a:p>
            <a:pPr marL="334963" indent="-342900"/>
            <a:r>
              <a:rPr lang="en-US" sz="9600" dirty="0"/>
              <a:t>Reducing fragility</a:t>
            </a:r>
          </a:p>
          <a:p>
            <a:pPr marL="622300" lvl="1" indent="-342900"/>
            <a:r>
              <a:rPr lang="en-US" sz="8800" dirty="0"/>
              <a:t>Increased prudential regulation</a:t>
            </a:r>
          </a:p>
          <a:p>
            <a:pPr marL="622300" lvl="1" indent="-342900"/>
            <a:r>
              <a:rPr lang="en-US" sz="8800" dirty="0"/>
              <a:t>Increased capital levels</a:t>
            </a:r>
          </a:p>
          <a:p>
            <a:pPr marL="622300" lvl="1" indent="-342900"/>
            <a:r>
              <a:rPr lang="en-US" sz="8800" dirty="0"/>
              <a:t>Increased on-hand liquidity (LCR)</a:t>
            </a:r>
          </a:p>
          <a:p>
            <a:pPr marL="622300" lvl="1" indent="-342900"/>
            <a:r>
              <a:rPr lang="en-US" sz="8800" dirty="0"/>
              <a:t>Access to central bank liquidity</a:t>
            </a:r>
          </a:p>
          <a:p>
            <a:pPr marL="334963" indent="-342900"/>
            <a:r>
              <a:rPr lang="en-US" sz="9600" dirty="0"/>
              <a:t>Preparing for going concern resolution (restructuring or wind-down)</a:t>
            </a:r>
          </a:p>
          <a:p>
            <a:pPr marL="622300" lvl="1" indent="-342900"/>
            <a:r>
              <a:rPr lang="en-US" sz="8800" dirty="0"/>
              <a:t>Resolution planning, by firms and by regulators</a:t>
            </a:r>
          </a:p>
          <a:p>
            <a:pPr marL="622300" lvl="1" indent="-342900"/>
            <a:r>
              <a:rPr lang="en-US" sz="8800" dirty="0"/>
              <a:t>Tools to promote going concern resolution under home country control</a:t>
            </a:r>
          </a:p>
          <a:p>
            <a:pPr marL="971550" lvl="3" indent="-342900"/>
            <a:r>
              <a:rPr lang="en-US" sz="7600" dirty="0"/>
              <a:t>Internal “tools” (e.g., simplification, intercompany service contracts and support obligations)</a:t>
            </a:r>
          </a:p>
          <a:p>
            <a:pPr marL="971550" lvl="3" indent="-342900"/>
            <a:r>
              <a:rPr lang="en-US" sz="7600" dirty="0"/>
              <a:t>Tools to prevent financial contract close outs</a:t>
            </a:r>
          </a:p>
          <a:p>
            <a:pPr marL="971550" lvl="3" indent="-342900"/>
            <a:r>
              <a:rPr lang="en-US" sz="7600" dirty="0"/>
              <a:t>Recapitalization tools — bail-in </a:t>
            </a:r>
            <a:endParaRPr lang="en-US" sz="8400" dirty="0"/>
          </a:p>
          <a:p>
            <a:pPr marL="971550" lvl="3" indent="-342900"/>
            <a:r>
              <a:rPr lang="en-US" sz="7600" dirty="0"/>
              <a:t>Bail-in resources — TLAC/MREL, minimum liquidity</a:t>
            </a:r>
            <a:endParaRPr lang="en-US" sz="8400" dirty="0"/>
          </a:p>
          <a:p>
            <a:pPr marL="971550" lvl="3" indent="-342900"/>
            <a:r>
              <a:rPr lang="en-US" sz="7600" dirty="0"/>
              <a:t>Tools for speedy transfer of the firm</a:t>
            </a:r>
          </a:p>
          <a:p>
            <a:pPr marL="622300" lvl="1" indent="-342900"/>
            <a:r>
              <a:rPr lang="en-US" sz="8800" dirty="0"/>
              <a:t>Cooperation among home and host regulators</a:t>
            </a:r>
          </a:p>
          <a:p>
            <a:pPr marL="1149350" indent="-407988">
              <a:buFont typeface="+mj-lt"/>
              <a:buAutoNum type="romanLcPeriod"/>
            </a:pPr>
            <a:endParaRPr lang="en-US" dirty="0"/>
          </a:p>
          <a:p>
            <a:endParaRPr lang="en-US" dirty="0"/>
          </a:p>
        </p:txBody>
      </p:sp>
    </p:spTree>
    <p:extLst>
      <p:ext uri="{BB962C8B-B14F-4D97-AF65-F5344CB8AC3E}">
        <p14:creationId xmlns:p14="http://schemas.microsoft.com/office/powerpoint/2010/main" val="101090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385C-657C-D149-ACB9-A9461172856C}"/>
              </a:ext>
            </a:extLst>
          </p:cNvPr>
          <p:cNvSpPr>
            <a:spLocks noGrp="1"/>
          </p:cNvSpPr>
          <p:nvPr>
            <p:ph type="title"/>
          </p:nvPr>
        </p:nvSpPr>
        <p:spPr>
          <a:xfrm>
            <a:off x="1522413" y="381000"/>
            <a:ext cx="9829799" cy="752039"/>
          </a:xfrm>
        </p:spPr>
        <p:txBody>
          <a:bodyPr>
            <a:normAutofit/>
          </a:bodyPr>
          <a:lstStyle/>
          <a:p>
            <a:r>
              <a:rPr lang="en-US" sz="3200" dirty="0"/>
              <a:t>Question for Panel: What’s Next?</a:t>
            </a:r>
          </a:p>
        </p:txBody>
      </p:sp>
      <p:sp>
        <p:nvSpPr>
          <p:cNvPr id="3" name="Content Placeholder 2">
            <a:extLst>
              <a:ext uri="{FF2B5EF4-FFF2-40B4-BE49-F238E27FC236}">
                <a16:creationId xmlns:a16="http://schemas.microsoft.com/office/drawing/2014/main" id="{68E4082B-9AA1-F840-8D0A-583B218E2749}"/>
              </a:ext>
            </a:extLst>
          </p:cNvPr>
          <p:cNvSpPr>
            <a:spLocks noGrp="1"/>
          </p:cNvSpPr>
          <p:nvPr>
            <p:ph idx="1"/>
          </p:nvPr>
        </p:nvSpPr>
        <p:spPr/>
        <p:txBody>
          <a:bodyPr>
            <a:normAutofit fontScale="77500" lnSpcReduction="20000"/>
          </a:bodyPr>
          <a:lstStyle/>
          <a:p>
            <a:r>
              <a:rPr lang="en-US" sz="3100" dirty="0"/>
              <a:t>Global regulators have cooperated since 2008 to enhance the framework for going concern resolution of global financial firms under the control of home-country regulators, but there appear to be limits to cooperation</a:t>
            </a:r>
          </a:p>
          <a:p>
            <a:pPr marL="801688" lvl="1" indent="-463550">
              <a:buFont typeface="Wingdings" pitchFamily="2" charset="2"/>
              <a:buChar char="§"/>
            </a:pPr>
            <a:r>
              <a:rPr lang="en-US" sz="2600" dirty="0"/>
              <a:t>E</a:t>
            </a:r>
            <a:r>
              <a:rPr lang="en-US" sz="2600" b="0" dirty="0"/>
              <a:t>xcessive prepositioning requirements</a:t>
            </a:r>
          </a:p>
          <a:p>
            <a:pPr marL="801688" lvl="1" indent="-463550">
              <a:buFont typeface="Wingdings" pitchFamily="2" charset="2"/>
              <a:buChar char="§"/>
            </a:pPr>
            <a:r>
              <a:rPr lang="en-US" sz="2600" dirty="0"/>
              <a:t>E</a:t>
            </a:r>
            <a:r>
              <a:rPr lang="en-US" sz="2600" b="0" dirty="0"/>
              <a:t>xcessive internal TLAC/MREL requirements</a:t>
            </a:r>
          </a:p>
          <a:p>
            <a:pPr marL="801688" lvl="1" indent="-463550">
              <a:buFont typeface="Wingdings" pitchFamily="2" charset="2"/>
              <a:buChar char="§"/>
            </a:pPr>
            <a:r>
              <a:rPr lang="en-US" sz="2700" dirty="0"/>
              <a:t>Efforts to preserve the option to “ring-fence” and opt out of global resolution</a:t>
            </a:r>
          </a:p>
          <a:p>
            <a:r>
              <a:rPr lang="en-US" sz="3100" dirty="0"/>
              <a:t>These tendencies run counter to orderly going concern resolution, but are understandable based on national differences</a:t>
            </a:r>
          </a:p>
          <a:p>
            <a:pPr lvl="1"/>
            <a:r>
              <a:rPr lang="en-US" sz="2600" b="0" dirty="0"/>
              <a:t>Prudential regulation</a:t>
            </a:r>
          </a:p>
          <a:p>
            <a:pPr lvl="1"/>
            <a:r>
              <a:rPr lang="en-US" sz="2600" dirty="0"/>
              <a:t>Lender of last resort</a:t>
            </a:r>
          </a:p>
          <a:p>
            <a:pPr lvl="1"/>
            <a:r>
              <a:rPr lang="en-US" sz="2600" b="0" dirty="0"/>
              <a:t>Deposit insurance and priorities (depositor preference)</a:t>
            </a:r>
            <a:endParaRPr lang="en-US" sz="3200" b="0" dirty="0"/>
          </a:p>
          <a:p>
            <a:r>
              <a:rPr lang="en-US" sz="3100" dirty="0"/>
              <a:t>Question for today: how can further progress be made?</a:t>
            </a:r>
            <a:endParaRPr lang="en-US" sz="3100" b="0" dirty="0"/>
          </a:p>
        </p:txBody>
      </p:sp>
    </p:spTree>
    <p:extLst>
      <p:ext uri="{BB962C8B-B14F-4D97-AF65-F5344CB8AC3E}">
        <p14:creationId xmlns:p14="http://schemas.microsoft.com/office/powerpoint/2010/main" val="7644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8DAE-D300-FC26-3996-F6A79DD3ED4F}"/>
              </a:ext>
            </a:extLst>
          </p:cNvPr>
          <p:cNvSpPr>
            <a:spLocks noGrp="1"/>
          </p:cNvSpPr>
          <p:nvPr>
            <p:ph type="title"/>
          </p:nvPr>
        </p:nvSpPr>
        <p:spPr/>
        <p:txBody>
          <a:bodyPr/>
          <a:lstStyle/>
          <a:p>
            <a:r>
              <a:rPr lang="en-CA" dirty="0"/>
              <a:t>The perspective gap </a:t>
            </a:r>
            <a:endParaRPr lang="en-US" dirty="0"/>
          </a:p>
        </p:txBody>
      </p:sp>
      <p:sp>
        <p:nvSpPr>
          <p:cNvPr id="3" name="Content Placeholder 2">
            <a:extLst>
              <a:ext uri="{FF2B5EF4-FFF2-40B4-BE49-F238E27FC236}">
                <a16:creationId xmlns:a16="http://schemas.microsoft.com/office/drawing/2014/main" id="{F3B5691A-99A6-221E-AAB9-05C2AB980F06}"/>
              </a:ext>
            </a:extLst>
          </p:cNvPr>
          <p:cNvSpPr>
            <a:spLocks noGrp="1"/>
          </p:cNvSpPr>
          <p:nvPr>
            <p:ph idx="1"/>
          </p:nvPr>
        </p:nvSpPr>
        <p:spPr/>
        <p:txBody>
          <a:bodyPr>
            <a:normAutofit/>
          </a:bodyPr>
          <a:lstStyle/>
          <a:p>
            <a:pPr marL="0" marR="0" indent="0">
              <a:spcBef>
                <a:spcPts val="0"/>
              </a:spcBef>
              <a:spcAft>
                <a:spcPts val="0"/>
              </a:spcAft>
              <a:buNone/>
            </a:pPr>
            <a:endParaRPr lang="en-US" dirty="0">
              <a:solidFill>
                <a:srgbClr val="000000"/>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solidFill>
                <a:srgbClr val="00000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solidFill>
                  <a:srgbClr val="000000"/>
                </a:solidFill>
                <a:latin typeface="Calibri" panose="020F0502020204030204" pitchFamily="34" charset="0"/>
                <a:ea typeface="Calibri" panose="020F0502020204030204" pitchFamily="34" charset="0"/>
              </a:rPr>
              <a:t>The p</a:t>
            </a:r>
            <a:r>
              <a:rPr lang="en-US" dirty="0">
                <a:solidFill>
                  <a:srgbClr val="000000"/>
                </a:solidFill>
                <a:effectLst/>
                <a:latin typeface="Calibri" panose="020F0502020204030204" pitchFamily="34" charset="0"/>
                <a:ea typeface="Calibri" panose="020F0502020204030204" pitchFamily="34" charset="0"/>
              </a:rPr>
              <a:t>erspective gap between jurisdictions regarding terms such as resolution and perspectives on centralization</a:t>
            </a:r>
          </a:p>
          <a:p>
            <a:pPr marL="0" marR="0" indent="0">
              <a:spcBef>
                <a:spcPts val="0"/>
              </a:spcBef>
              <a:spcAft>
                <a:spcPts val="0"/>
              </a:spcAft>
              <a:buNone/>
            </a:pPr>
            <a:endParaRPr lang="en-US" dirty="0">
              <a:solidFill>
                <a:srgbClr val="00000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Addressing the gap – UNIDROIT’s current project</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6546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6155-1FC9-AD70-1BF0-9F7A39B93D5D}"/>
              </a:ext>
            </a:extLst>
          </p:cNvPr>
          <p:cNvSpPr>
            <a:spLocks noGrp="1"/>
          </p:cNvSpPr>
          <p:nvPr>
            <p:ph type="title"/>
          </p:nvPr>
        </p:nvSpPr>
        <p:spPr/>
        <p:txBody>
          <a:bodyPr>
            <a:normAutofit/>
          </a:bodyPr>
          <a:lstStyle/>
          <a:p>
            <a:r>
              <a:rPr lang="en-CA" sz="3200" dirty="0"/>
              <a:t>Landscape of financial institution oversight globally</a:t>
            </a:r>
            <a:endParaRPr lang="en-US" sz="3200" dirty="0"/>
          </a:p>
        </p:txBody>
      </p:sp>
      <p:sp>
        <p:nvSpPr>
          <p:cNvPr id="3" name="Content Placeholder 2">
            <a:extLst>
              <a:ext uri="{FF2B5EF4-FFF2-40B4-BE49-F238E27FC236}">
                <a16:creationId xmlns:a16="http://schemas.microsoft.com/office/drawing/2014/main" id="{53816C89-602F-28A4-3A88-B5744DBB9D88}"/>
              </a:ext>
            </a:extLst>
          </p:cNvPr>
          <p:cNvSpPr>
            <a:spLocks noGrp="1"/>
          </p:cNvSpPr>
          <p:nvPr>
            <p:ph idx="1"/>
          </p:nvPr>
        </p:nvSpPr>
        <p:spPr/>
        <p:txBody>
          <a:bodyPr>
            <a:noAutofit/>
          </a:bodyPr>
          <a:lstStyle/>
          <a:p>
            <a:pPr>
              <a:lnSpc>
                <a:spcPct val="100000"/>
              </a:lnSpc>
              <a:spcBef>
                <a:spcPts val="0"/>
              </a:spcBef>
            </a:pPr>
            <a:r>
              <a:rPr lang="en-GB" sz="2000" dirty="0">
                <a:latin typeface="+mj-lt"/>
                <a:cs typeface="Calibri Light" panose="020F0302020204030204" pitchFamily="34" charset="0"/>
              </a:rPr>
              <a:t>Tendency towards bank/insurer concentration</a:t>
            </a:r>
          </a:p>
          <a:p>
            <a:pPr>
              <a:lnSpc>
                <a:spcPct val="100000"/>
              </a:lnSpc>
              <a:spcBef>
                <a:spcPts val="0"/>
              </a:spcBef>
            </a:pPr>
            <a:endParaRPr lang="en-GB" sz="2000" dirty="0">
              <a:latin typeface="+mj-lt"/>
              <a:cs typeface="Calibri Light" panose="020F0302020204030204" pitchFamily="34" charset="0"/>
            </a:endParaRPr>
          </a:p>
          <a:p>
            <a:pPr>
              <a:lnSpc>
                <a:spcPct val="100000"/>
              </a:lnSpc>
              <a:spcBef>
                <a:spcPts val="0"/>
              </a:spcBef>
            </a:pPr>
            <a:r>
              <a:rPr lang="en-GB" sz="2000" dirty="0">
                <a:latin typeface="+mj-lt"/>
                <a:cs typeface="Calibri Light" panose="020F0302020204030204" pitchFamily="34" charset="0"/>
              </a:rPr>
              <a:t>Increase in internationalization in developing/middle income markets</a:t>
            </a:r>
          </a:p>
          <a:p>
            <a:pPr>
              <a:lnSpc>
                <a:spcPct val="100000"/>
              </a:lnSpc>
              <a:spcBef>
                <a:spcPts val="0"/>
              </a:spcBef>
            </a:pPr>
            <a:endParaRPr lang="en-GB" sz="2000" dirty="0">
              <a:latin typeface="+mj-lt"/>
              <a:cs typeface="Calibri Light" panose="020F0302020204030204" pitchFamily="34" charset="0"/>
            </a:endParaRPr>
          </a:p>
          <a:p>
            <a:pPr>
              <a:lnSpc>
                <a:spcPct val="100000"/>
              </a:lnSpc>
              <a:spcBef>
                <a:spcPts val="0"/>
              </a:spcBef>
            </a:pPr>
            <a:r>
              <a:rPr lang="en-GB" sz="2000" dirty="0">
                <a:latin typeface="+mj-lt"/>
                <a:cs typeface="Calibri Light" panose="020F0302020204030204" pitchFamily="34" charset="0"/>
              </a:rPr>
              <a:t>Growing cross-border element, also in developing jurisdictions (subsidiaries, foreign debt, etc)</a:t>
            </a:r>
          </a:p>
          <a:p>
            <a:pPr marL="0" indent="0">
              <a:lnSpc>
                <a:spcPct val="100000"/>
              </a:lnSpc>
              <a:spcBef>
                <a:spcPts val="0"/>
              </a:spcBef>
              <a:buNone/>
            </a:pPr>
            <a:endParaRPr lang="en-GB" sz="2000" dirty="0">
              <a:latin typeface="+mj-lt"/>
              <a:cs typeface="Calibri Light" panose="020F0302020204030204" pitchFamily="34" charset="0"/>
            </a:endParaRPr>
          </a:p>
          <a:p>
            <a:pPr>
              <a:lnSpc>
                <a:spcPct val="100000"/>
              </a:lnSpc>
              <a:spcBef>
                <a:spcPts val="0"/>
              </a:spcBef>
            </a:pPr>
            <a:r>
              <a:rPr lang="en-GB" sz="2000" dirty="0">
                <a:latin typeface="+mj-lt"/>
                <a:cs typeface="Calibri Light" panose="020F0302020204030204" pitchFamily="34" charset="0"/>
              </a:rPr>
              <a:t>Even components of systemic risk in local and subnational regions, as investors and  creditors are international through syndicated loans, international investment in less mature markets such as South Africa, Nigeria, Mexico.</a:t>
            </a:r>
          </a:p>
          <a:p>
            <a:pPr>
              <a:lnSpc>
                <a:spcPct val="100000"/>
              </a:lnSpc>
              <a:spcBef>
                <a:spcPts val="0"/>
              </a:spcBef>
            </a:pPr>
            <a:endParaRPr lang="en-GB" sz="2000" dirty="0">
              <a:latin typeface="+mj-lt"/>
              <a:cs typeface="Calibri Light" panose="020F0302020204030204" pitchFamily="34" charset="0"/>
            </a:endParaRPr>
          </a:p>
          <a:p>
            <a:pPr>
              <a:lnSpc>
                <a:spcPct val="100000"/>
              </a:lnSpc>
              <a:spcBef>
                <a:spcPts val="0"/>
              </a:spcBef>
            </a:pPr>
            <a:r>
              <a:rPr lang="en-GB" sz="2000" dirty="0">
                <a:latin typeface="+mj-lt"/>
                <a:cs typeface="Calibri Light" panose="020F0302020204030204" pitchFamily="34" charset="0"/>
              </a:rPr>
              <a:t>Foreign banking mostly through subsidiaries and internationally based financing, such as Indonesia and Thailand. </a:t>
            </a:r>
            <a:endParaRPr lang="en-GB" sz="2000" dirty="0">
              <a:latin typeface="+mj-lt"/>
            </a:endParaRPr>
          </a:p>
          <a:p>
            <a:pPr marL="0" indent="0">
              <a:buNone/>
            </a:pPr>
            <a:endParaRPr lang="en-US" sz="2000" dirty="0">
              <a:latin typeface="+mj-lt"/>
            </a:endParaRPr>
          </a:p>
        </p:txBody>
      </p:sp>
    </p:spTree>
    <p:extLst>
      <p:ext uri="{BB962C8B-B14F-4D97-AF65-F5344CB8AC3E}">
        <p14:creationId xmlns:p14="http://schemas.microsoft.com/office/powerpoint/2010/main" val="408103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A9DE-F849-E80D-3A94-7A93DE03426A}"/>
              </a:ext>
            </a:extLst>
          </p:cNvPr>
          <p:cNvSpPr>
            <a:spLocks noGrp="1"/>
          </p:cNvSpPr>
          <p:nvPr>
            <p:ph type="title"/>
          </p:nvPr>
        </p:nvSpPr>
        <p:spPr>
          <a:xfrm>
            <a:off x="1522413" y="381000"/>
            <a:ext cx="10476655" cy="1600200"/>
          </a:xfrm>
        </p:spPr>
        <p:txBody>
          <a:bodyPr>
            <a:normAutofit fontScale="90000"/>
          </a:bodyPr>
          <a:lstStyle/>
          <a:p>
            <a:br>
              <a:rPr lang="en-GB" sz="2700" b="1" dirty="0">
                <a:effectLst/>
                <a:latin typeface="Calibri Light" panose="020F0302020204030204" pitchFamily="34" charset="0"/>
                <a:ea typeface="Calibri" panose="020F0502020204030204" pitchFamily="34" charset="0"/>
                <a:cs typeface="Calibri Light" panose="020F0302020204030204" pitchFamily="34" charset="0"/>
              </a:rPr>
            </a:br>
            <a:br>
              <a:rPr lang="en-GB" sz="2700" b="1" dirty="0">
                <a:effectLst/>
                <a:latin typeface="Calibri Light" panose="020F0302020204030204" pitchFamily="34" charset="0"/>
                <a:ea typeface="Calibri" panose="020F0502020204030204" pitchFamily="34" charset="0"/>
                <a:cs typeface="Calibri Light" panose="020F0302020204030204" pitchFamily="34" charset="0"/>
              </a:rPr>
            </a:br>
            <a:r>
              <a:rPr lang="en-GB" sz="3300" b="1" i="1" dirty="0">
                <a:effectLst/>
                <a:latin typeface="Calibri Light" panose="020F0302020204030204" pitchFamily="34" charset="0"/>
                <a:ea typeface="Calibri" panose="020F0502020204030204" pitchFamily="34" charset="0"/>
                <a:cs typeface="Calibri Light" panose="020F0302020204030204" pitchFamily="34" charset="0"/>
              </a:rPr>
              <a:t>Financial Institutions in Distress: Recovery, Resolution, Recognition, </a:t>
            </a:r>
            <a:br>
              <a:rPr lang="en-GB" sz="2700" b="1" i="1" dirty="0">
                <a:effectLst/>
                <a:latin typeface="Calibri Light" panose="020F0302020204030204" pitchFamily="34" charset="0"/>
                <a:ea typeface="Calibri" panose="020F0502020204030204" pitchFamily="34" charset="0"/>
                <a:cs typeface="Calibri Light" panose="020F0302020204030204" pitchFamily="34" charset="0"/>
              </a:rPr>
            </a:br>
            <a:br>
              <a:rPr lang="en-GB" sz="2700" b="1" i="1" dirty="0">
                <a:effectLst/>
                <a:latin typeface="Calibri Light" panose="020F0302020204030204" pitchFamily="34" charset="0"/>
                <a:ea typeface="Calibri" panose="020F0502020204030204" pitchFamily="34" charset="0"/>
                <a:cs typeface="Calibri Light" panose="020F0302020204030204" pitchFamily="34" charset="0"/>
              </a:rPr>
            </a:br>
            <a:r>
              <a:rPr lang="en-GB" sz="2400" b="1" dirty="0">
                <a:effectLst/>
                <a:latin typeface="Calibri Light" panose="020F0302020204030204" pitchFamily="34" charset="0"/>
                <a:ea typeface="Calibri" panose="020F0502020204030204" pitchFamily="34" charset="0"/>
                <a:cs typeface="Calibri Light" panose="020F0302020204030204" pitchFamily="34" charset="0"/>
              </a:rPr>
              <a:t>by Ronald Davis, Stephan Madaus, Monica Marcucci, Irit Mevorach, Riz Mokal, Barbara Romaine, Janis Sarra, Ignacio Tirado </a:t>
            </a:r>
            <a:r>
              <a:rPr lang="en-GB" sz="2400" b="1" i="1" dirty="0">
                <a:effectLst/>
                <a:latin typeface="Calibri Light" panose="020F0302020204030204" pitchFamily="34" charset="0"/>
                <a:ea typeface="Calibri" panose="020F0502020204030204" pitchFamily="34" charset="0"/>
                <a:cs typeface="Calibri Light" panose="020F0302020204030204" pitchFamily="34" charset="0"/>
              </a:rPr>
              <a:t> </a:t>
            </a:r>
            <a:r>
              <a:rPr lang="en-GB" sz="2400" b="1" dirty="0">
                <a:effectLst/>
                <a:latin typeface="Calibri Light" panose="020F0302020204030204" pitchFamily="34" charset="0"/>
                <a:ea typeface="Calibri" panose="020F0502020204030204" pitchFamily="34" charset="0"/>
                <a:cs typeface="Calibri Light" panose="020F0302020204030204" pitchFamily="34" charset="0"/>
              </a:rPr>
              <a:t>(OUP forthcoming)</a:t>
            </a:r>
            <a:br>
              <a:rPr lang="en-GB" sz="3600" dirty="0">
                <a:effectLst/>
                <a:latin typeface="Calibri Light" panose="020F0302020204030204" pitchFamily="34" charset="0"/>
                <a:ea typeface="Calibri" panose="020F0502020204030204" pitchFamily="34" charset="0"/>
                <a:cs typeface="Calibri Light" panose="020F0302020204030204" pitchFamily="34" charset="0"/>
              </a:rPr>
            </a:br>
            <a:endParaRPr lang="en-US" dirty="0"/>
          </a:p>
        </p:txBody>
      </p:sp>
      <p:sp>
        <p:nvSpPr>
          <p:cNvPr id="3" name="Content Placeholder 2">
            <a:extLst>
              <a:ext uri="{FF2B5EF4-FFF2-40B4-BE49-F238E27FC236}">
                <a16:creationId xmlns:a16="http://schemas.microsoft.com/office/drawing/2014/main" id="{848F7457-D3C3-1856-5C9C-16818D54C475}"/>
              </a:ext>
            </a:extLst>
          </p:cNvPr>
          <p:cNvSpPr>
            <a:spLocks noGrp="1"/>
          </p:cNvSpPr>
          <p:nvPr>
            <p:ph idx="1"/>
          </p:nvPr>
        </p:nvSpPr>
        <p:spPr/>
        <p:txBody>
          <a:bodyPr>
            <a:normAutofit/>
          </a:bodyPr>
          <a:lstStyle/>
          <a:p>
            <a:pPr marL="0" indent="0">
              <a:lnSpc>
                <a:spcPct val="100000"/>
              </a:lnSpc>
              <a:spcBef>
                <a:spcPts val="0"/>
              </a:spcBef>
              <a:buNone/>
            </a:pPr>
            <a:endParaRPr lang="en-GB" sz="2000" dirty="0">
              <a:effectLst/>
              <a:latin typeface="+mj-lt"/>
              <a:ea typeface="Calibri" panose="020F0502020204030204" pitchFamily="34" charset="0"/>
              <a:cs typeface="Calibri Light" panose="020F0302020204030204" pitchFamily="34" charset="0"/>
            </a:endParaRPr>
          </a:p>
          <a:p>
            <a:pPr marL="0" indent="0">
              <a:lnSpc>
                <a:spcPct val="100000"/>
              </a:lnSpc>
              <a:spcBef>
                <a:spcPts val="0"/>
              </a:spcBef>
              <a:buNone/>
            </a:pPr>
            <a:r>
              <a:rPr lang="en-GB" sz="2000" dirty="0">
                <a:effectLst/>
                <a:latin typeface="+mj-lt"/>
                <a:ea typeface="Calibri" panose="020F0502020204030204" pitchFamily="34" charset="0"/>
                <a:cs typeface="Calibri Light" panose="020F0302020204030204" pitchFamily="34" charset="0"/>
              </a:rPr>
              <a:t>Aim: provide the theoretical basis, regulatory background, rationale, and key features of a comprehensive Model </a:t>
            </a:r>
            <a:r>
              <a:rPr lang="en-GB" sz="2000" dirty="0">
                <a:latin typeface="+mj-lt"/>
                <a:ea typeface="Calibri" panose="020F0502020204030204" pitchFamily="34" charset="0"/>
                <a:cs typeface="Calibri Light" panose="020F0302020204030204" pitchFamily="34" charset="0"/>
              </a:rPr>
              <a:t>L</a:t>
            </a:r>
            <a:r>
              <a:rPr lang="en-GB" sz="2000" dirty="0">
                <a:effectLst/>
                <a:latin typeface="+mj-lt"/>
                <a:ea typeface="Calibri" panose="020F0502020204030204" pitchFamily="34" charset="0"/>
                <a:cs typeface="Calibri Light" panose="020F0302020204030204" pitchFamily="34" charset="0"/>
              </a:rPr>
              <a:t>aw </a:t>
            </a:r>
            <a:r>
              <a:rPr lang="en-GB" sz="2000" dirty="0">
                <a:latin typeface="+mj-lt"/>
                <a:ea typeface="Calibri" panose="020F0502020204030204" pitchFamily="34" charset="0"/>
                <a:cs typeface="Calibri Light" panose="020F0302020204030204" pitchFamily="34" charset="0"/>
              </a:rPr>
              <a:t>on</a:t>
            </a:r>
            <a:r>
              <a:rPr lang="en-GB" sz="2000" dirty="0">
                <a:effectLst/>
                <a:latin typeface="+mj-lt"/>
                <a:ea typeface="Calibri" panose="020F0502020204030204" pitchFamily="34" charset="0"/>
                <a:cs typeface="Calibri Light" panose="020F0302020204030204" pitchFamily="34" charset="0"/>
              </a:rPr>
              <a:t> cross-border resolution of financial institutions (resolution-broadly defined) of all structures and sizes.</a:t>
            </a:r>
          </a:p>
          <a:p>
            <a:pPr marL="0" indent="0">
              <a:lnSpc>
                <a:spcPct val="100000"/>
              </a:lnSpc>
              <a:spcBef>
                <a:spcPts val="0"/>
              </a:spcBef>
              <a:buNone/>
            </a:pPr>
            <a:endParaRPr lang="en-GB" sz="2000" dirty="0">
              <a:effectLst/>
              <a:latin typeface="+mj-lt"/>
              <a:ea typeface="Calibri" panose="020F0502020204030204" pitchFamily="34" charset="0"/>
              <a:cs typeface="Calibri Light" panose="020F0302020204030204" pitchFamily="34" charset="0"/>
            </a:endParaRPr>
          </a:p>
          <a:p>
            <a:pPr marL="0" indent="0">
              <a:lnSpc>
                <a:spcPct val="100000"/>
              </a:lnSpc>
              <a:spcBef>
                <a:spcPts val="0"/>
              </a:spcBef>
              <a:buNone/>
            </a:pPr>
            <a:r>
              <a:rPr lang="en-GB" sz="2000" dirty="0">
                <a:effectLst/>
                <a:latin typeface="+mj-lt"/>
                <a:ea typeface="Calibri" panose="020F0502020204030204" pitchFamily="34" charset="0"/>
                <a:cs typeface="Calibri Light" panose="020F0302020204030204" pitchFamily="34" charset="0"/>
              </a:rPr>
              <a:t>Method: t</a:t>
            </a:r>
            <a:r>
              <a:rPr lang="en-GB" sz="2000" dirty="0">
                <a:latin typeface="+mj-lt"/>
                <a:cs typeface="Calibri Light" panose="020F0302020204030204" pitchFamily="34" charset="0"/>
              </a:rPr>
              <a:t>heoretical, comparative, international</a:t>
            </a:r>
          </a:p>
          <a:p>
            <a:pPr marL="0" indent="0">
              <a:lnSpc>
                <a:spcPct val="100000"/>
              </a:lnSpc>
              <a:spcBef>
                <a:spcPts val="0"/>
              </a:spcBef>
              <a:buNone/>
            </a:pPr>
            <a:endParaRPr lang="en-GB" sz="2000" dirty="0">
              <a:latin typeface="+mj-lt"/>
              <a:ea typeface="Calibri" panose="020F0502020204030204" pitchFamily="34" charset="0"/>
            </a:endParaRPr>
          </a:p>
          <a:p>
            <a:pPr marL="0" indent="0">
              <a:lnSpc>
                <a:spcPct val="100000"/>
              </a:lnSpc>
              <a:spcBef>
                <a:spcPts val="0"/>
              </a:spcBef>
              <a:buNone/>
            </a:pPr>
            <a:r>
              <a:rPr lang="en-GB" sz="2000" dirty="0">
                <a:latin typeface="+mj-lt"/>
                <a:ea typeface="Calibri" panose="020F0502020204030204" pitchFamily="34" charset="0"/>
              </a:rPr>
              <a:t>Accounts for multiple r</a:t>
            </a:r>
            <a:r>
              <a:rPr lang="en-GB" sz="2000" dirty="0">
                <a:effectLst/>
                <a:latin typeface="+mj-lt"/>
                <a:ea typeface="Calibri" panose="020F0502020204030204" pitchFamily="34" charset="0"/>
              </a:rPr>
              <a:t>isk amplifiers: </a:t>
            </a:r>
            <a:r>
              <a:rPr lang="en-GB" sz="2000" dirty="0">
                <a:effectLst/>
                <a:latin typeface="+mj-lt"/>
                <a:ea typeface="Calibri" panose="020F0502020204030204" pitchFamily="34" charset="0"/>
                <a:cs typeface="Times New Roman" panose="02020603050405020304" pitchFamily="18" charset="0"/>
              </a:rPr>
              <a:t>‘Asset value contagion’, </a:t>
            </a:r>
            <a:r>
              <a:rPr lang="en-GB" sz="2000" dirty="0">
                <a:effectLst/>
                <a:latin typeface="+mj-lt"/>
                <a:ea typeface="Calibri" panose="020F0502020204030204" pitchFamily="34" charset="0"/>
              </a:rPr>
              <a:t>‘Marked-to-market’ valuation, ‘information contagion’, and ‘common lender effects’. </a:t>
            </a:r>
          </a:p>
          <a:p>
            <a:pPr marL="0" indent="0">
              <a:lnSpc>
                <a:spcPct val="100000"/>
              </a:lnSpc>
              <a:spcBef>
                <a:spcPts val="0"/>
              </a:spcBef>
              <a:buNone/>
            </a:pPr>
            <a:endParaRPr lang="en-GB" sz="2000" dirty="0">
              <a:latin typeface="+mj-lt"/>
              <a:ea typeface="Calibri" panose="020F0502020204030204" pitchFamily="34" charset="0"/>
            </a:endParaRPr>
          </a:p>
          <a:p>
            <a:pPr marL="0" indent="0">
              <a:buNone/>
            </a:pPr>
            <a:endParaRPr lang="en-GB" sz="2000" dirty="0">
              <a:latin typeface="+mj-lt"/>
              <a:cs typeface="Calibri Light" panose="020F0302020204030204" pitchFamily="34" charset="0"/>
            </a:endParaRPr>
          </a:p>
          <a:p>
            <a:pPr marL="0" indent="0">
              <a:buNone/>
            </a:pPr>
            <a:endParaRPr lang="en-US" sz="2000" dirty="0">
              <a:latin typeface="+mj-lt"/>
            </a:endParaRPr>
          </a:p>
        </p:txBody>
      </p:sp>
    </p:spTree>
    <p:extLst>
      <p:ext uri="{BB962C8B-B14F-4D97-AF65-F5344CB8AC3E}">
        <p14:creationId xmlns:p14="http://schemas.microsoft.com/office/powerpoint/2010/main" val="23578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87CC-7717-9DDB-3319-9AA3DB49D6F9}"/>
              </a:ext>
            </a:extLst>
          </p:cNvPr>
          <p:cNvSpPr>
            <a:spLocks noGrp="1"/>
          </p:cNvSpPr>
          <p:nvPr>
            <p:ph type="title"/>
          </p:nvPr>
        </p:nvSpPr>
        <p:spPr/>
        <p:txBody>
          <a:bodyPr/>
          <a:lstStyle/>
          <a:p>
            <a:r>
              <a:rPr lang="en-US" dirty="0"/>
              <a:t>Why special treatment for financial institutions?</a:t>
            </a:r>
          </a:p>
        </p:txBody>
      </p:sp>
      <p:sp>
        <p:nvSpPr>
          <p:cNvPr id="3" name="Content Placeholder 2">
            <a:extLst>
              <a:ext uri="{FF2B5EF4-FFF2-40B4-BE49-F238E27FC236}">
                <a16:creationId xmlns:a16="http://schemas.microsoft.com/office/drawing/2014/main" id="{2D1407EC-A2C4-FC71-1711-897CDEFD3001}"/>
              </a:ext>
            </a:extLst>
          </p:cNvPr>
          <p:cNvSpPr>
            <a:spLocks noGrp="1"/>
          </p:cNvSpPr>
          <p:nvPr>
            <p:ph idx="1"/>
          </p:nvPr>
        </p:nvSpPr>
        <p:spPr>
          <a:xfrm>
            <a:off x="1522413" y="1772816"/>
            <a:ext cx="9829799" cy="5184576"/>
          </a:xfrm>
        </p:spPr>
        <p:txBody>
          <a:bodyPr>
            <a:normAutofit fontScale="85000" lnSpcReduction="10000"/>
          </a:bodyPr>
          <a:lstStyle/>
          <a:p>
            <a:pPr marL="0" indent="0">
              <a:buNone/>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Financial intermediation is inherently risky, with intermediaries likely to be highly leveraged and prone to liquidity and maturity mismatches between assets and liabilities. </a:t>
            </a:r>
          </a:p>
          <a:p>
            <a:pPr marL="0" indent="0">
              <a:buNone/>
            </a:pPr>
            <a:r>
              <a:rPr lang="en-GB" sz="2400" dirty="0">
                <a:latin typeface="Times New Roman" panose="02020603050405020304" pitchFamily="18" charset="0"/>
                <a:ea typeface="Calibri" panose="020F0502020204030204" pitchFamily="34" charset="0"/>
                <a:cs typeface="Times New Roman" panose="02020603050405020304" pitchFamily="18" charset="0"/>
              </a:rPr>
              <a:t>F</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inancial assets held by financial institutions are likely to be highly correlated, such that the distress of one institution may quickly cause harm to others through asset value contagion. </a:t>
            </a:r>
          </a:p>
          <a:p>
            <a:pPr marL="0" indent="0">
              <a:buNone/>
            </a:pPr>
            <a:r>
              <a:rPr lang="en-GB" sz="2400" dirty="0">
                <a:latin typeface="Times New Roman" panose="02020603050405020304" pitchFamily="18" charset="0"/>
                <a:ea typeface="Calibri" panose="020F0502020204030204" pitchFamily="34" charset="0"/>
                <a:cs typeface="Times New Roman" panose="02020603050405020304" pitchFamily="18" charset="0"/>
              </a:rPr>
              <a:t>A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distressed financial institution would have incentives to unwind assets in the real economy, ie, call in on-demand loans, with negative and potentially widespread effects on non-financial businesses and on their stakeholders. </a:t>
            </a:r>
          </a:p>
          <a:p>
            <a:pPr marL="0" indent="0">
              <a:buNone/>
            </a:pPr>
            <a:r>
              <a:rPr lang="en-GB" sz="2400" dirty="0">
                <a:latin typeface="Times New Roman" panose="02020603050405020304" pitchFamily="18" charset="0"/>
                <a:ea typeface="Calibri" panose="020F0502020204030204" pitchFamily="34" charset="0"/>
                <a:cs typeface="Times New Roman" panose="02020603050405020304" pitchFamily="18" charset="0"/>
              </a:rPr>
              <a:t>Fa</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ilure of financial market infrastructure may disrupt the ordinary operations of a financial system, thereby causing harm which may significantly exceed the size of the failed institution. </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Distress of certain financial institutions may cause or risk causing systemic harm across international borders, within an economy, or across key parts of an economy. </a:t>
            </a:r>
          </a:p>
          <a:p>
            <a:pPr marL="0" indent="0">
              <a:buNone/>
            </a:pPr>
            <a:r>
              <a:rPr lang="en-GB" dirty="0">
                <a:latin typeface="Times New Roman" panose="02020603050405020304" pitchFamily="18" charset="0"/>
                <a:ea typeface="Calibri" panose="020F0502020204030204" pitchFamily="34" charset="0"/>
                <a:cs typeface="Times New Roman" panose="02020603050405020304" pitchFamily="18" charset="0"/>
              </a:rPr>
              <a:t>Many types of financial institutions are supervised, and supervisory information can facilitate early recognition of and prompt response to impending distress.</a:t>
            </a:r>
          </a:p>
          <a:p>
            <a:pPr marL="0" indent="0">
              <a:buNone/>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Resolution regimes can be designed to cater to the peculiar needs of different types of financial institution, e.g. credit institutions, investment banks, and insurers.</a:t>
            </a:r>
            <a:endParaRPr lang="en-US" sz="2400" dirty="0">
              <a:effectLst/>
              <a:latin typeface="Baskerville"/>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5186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13</TotalTime>
  <Words>2274</Words>
  <Application>Microsoft Office PowerPoint</Application>
  <PresentationFormat>Custom</PresentationFormat>
  <Paragraphs>180</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Baskerville</vt:lpstr>
      <vt:lpstr>Calibri</vt:lpstr>
      <vt:lpstr>Calibri Light</vt:lpstr>
      <vt:lpstr>Cambria</vt:lpstr>
      <vt:lpstr>Courier New</vt:lpstr>
      <vt:lpstr>Symbol</vt:lpstr>
      <vt:lpstr>Times New Roman</vt:lpstr>
      <vt:lpstr>Wingdings</vt:lpstr>
      <vt:lpstr>Currency Symbols 16x9</vt:lpstr>
      <vt:lpstr>Cross-border Implications of Financial Institution Restructuring    Donald Bernstein, DavisPolk, New York  Dr. Riz Mokal, South Square, London, UK  Dr. Stephan Madaus, Martin Luther University, Germany  Dr. Janis Sarra, University of British Columbia, Canada  Prof. Anna Gelpern, Georgetown Law, USA  </vt:lpstr>
      <vt:lpstr>Context</vt:lpstr>
      <vt:lpstr>Lessons of the 2008 Financial Crisis: Systemic Fragility</vt:lpstr>
      <vt:lpstr>Lessons of 2008 Financial Crisis:  Resolution Preparedness of Global Financial Institutions</vt:lpstr>
      <vt:lpstr>Question for Panel: What’s Next?</vt:lpstr>
      <vt:lpstr>The perspective gap </vt:lpstr>
      <vt:lpstr>Landscape of financial institution oversight globally</vt:lpstr>
      <vt:lpstr>  Financial Institutions in Distress: Recovery, Resolution, Recognition,   by Ronald Davis, Stephan Madaus, Monica Marcucci, Irit Mevorach, Riz Mokal, Barbara Romaine, Janis Sarra, Ignacio Tirado  (OUP forthcoming) </vt:lpstr>
      <vt:lpstr>Why special treatment for financial institutions?</vt:lpstr>
      <vt:lpstr> Well-designed recovery, resolution, and liquidation processes can mitigate both the risk of and harm from financial institution failures </vt:lpstr>
      <vt:lpstr>Elements and features of a Model Law</vt:lpstr>
      <vt:lpstr>Resolution Laws and Measures: Applicable Law </vt:lpstr>
      <vt:lpstr>Recognition and Support to Resolution Measures </vt:lpstr>
      <vt:lpstr>Resolution authority</vt:lpstr>
      <vt:lpstr>Resolution tools – non-exhaustive list</vt:lpstr>
      <vt:lpstr>Authorities need to cooperate on resolution preparedness</vt:lpstr>
      <vt:lpstr>Proposed system is responsive</vt:lpstr>
      <vt:lpstr>Proposed system is responsive</vt:lpstr>
      <vt:lpstr>Proposed system is responsive</vt:lpstr>
      <vt:lpstr>Thank you  Don Bernstein  Riz Mokal  Stephan Madaus  Janis Sarra  Anna Gelpern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Janis Sarra</dc:creator>
  <cp:lastModifiedBy>Jenny Cudahy</cp:lastModifiedBy>
  <cp:revision>9</cp:revision>
  <dcterms:created xsi:type="dcterms:W3CDTF">2022-08-03T11:43:53Z</dcterms:created>
  <dcterms:modified xsi:type="dcterms:W3CDTF">2022-08-31T20:02:16Z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